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handoutMasterIdLst>
    <p:handoutMasterId r:id="rId39"/>
  </p:handoutMasterIdLst>
  <p:sldIdLst>
    <p:sldId id="265" r:id="rId2"/>
    <p:sldId id="273" r:id="rId3"/>
    <p:sldId id="282" r:id="rId4"/>
    <p:sldId id="296" r:id="rId5"/>
    <p:sldId id="297" r:id="rId6"/>
    <p:sldId id="299" r:id="rId7"/>
    <p:sldId id="298" r:id="rId8"/>
    <p:sldId id="302" r:id="rId9"/>
    <p:sldId id="300" r:id="rId10"/>
    <p:sldId id="301" r:id="rId11"/>
    <p:sldId id="303" r:id="rId12"/>
    <p:sldId id="304" r:id="rId13"/>
    <p:sldId id="305" r:id="rId14"/>
    <p:sldId id="306" r:id="rId15"/>
    <p:sldId id="307" r:id="rId16"/>
    <p:sldId id="308" r:id="rId17"/>
    <p:sldId id="309" r:id="rId18"/>
    <p:sldId id="310" r:id="rId19"/>
    <p:sldId id="312" r:id="rId20"/>
    <p:sldId id="311" r:id="rId21"/>
    <p:sldId id="267" r:id="rId22"/>
    <p:sldId id="281" r:id="rId23"/>
    <p:sldId id="283" r:id="rId24"/>
    <p:sldId id="284" r:id="rId25"/>
    <p:sldId id="285" r:id="rId26"/>
    <p:sldId id="291" r:id="rId27"/>
    <p:sldId id="292" r:id="rId28"/>
    <p:sldId id="290" r:id="rId29"/>
    <p:sldId id="261" r:id="rId30"/>
    <p:sldId id="286" r:id="rId31"/>
    <p:sldId id="287" r:id="rId32"/>
    <p:sldId id="288" r:id="rId33"/>
    <p:sldId id="289" r:id="rId34"/>
    <p:sldId id="294" r:id="rId35"/>
    <p:sldId id="293" r:id="rId36"/>
    <p:sldId id="269"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F4FB33D-33E0-42F6-ACAD-61C27424FDA1}">
          <p14:sldIdLst>
            <p14:sldId id="265"/>
            <p14:sldId id="273"/>
          </p14:sldIdLst>
        </p14:section>
        <p14:section name="Service Identity" id="{D96DFA08-1A56-4F33-8504-FEF529D22262}">
          <p14:sldIdLst>
            <p14:sldId id="282"/>
            <p14:sldId id="296"/>
            <p14:sldId id="297"/>
          </p14:sldIdLst>
        </p14:section>
        <p14:section name="Service Identity in AWS" id="{9F08833F-AEA1-466A-92DC-2028E5A610A3}">
          <p14:sldIdLst>
            <p14:sldId id="299"/>
            <p14:sldId id="298"/>
            <p14:sldId id="302"/>
            <p14:sldId id="300"/>
            <p14:sldId id="301"/>
            <p14:sldId id="303"/>
            <p14:sldId id="304"/>
            <p14:sldId id="305"/>
            <p14:sldId id="306"/>
            <p14:sldId id="307"/>
            <p14:sldId id="308"/>
            <p14:sldId id="309"/>
            <p14:sldId id="310"/>
            <p14:sldId id="312"/>
            <p14:sldId id="311"/>
            <p14:sldId id="267"/>
          </p14:sldIdLst>
        </p14:section>
        <p14:section name="Vanilla" id="{C3D7279D-3E5B-463F-92A2-5BC65192095B}">
          <p14:sldIdLst>
            <p14:sldId id="281"/>
          </p14:sldIdLst>
        </p14:section>
        <p14:section name="What is extract?" id="{8CD7D3DB-55B9-451B-B391-6D1A99351B06}">
          <p14:sldIdLst>
            <p14:sldId id="283"/>
            <p14:sldId id="284"/>
            <p14:sldId id="285"/>
            <p14:sldId id="291"/>
            <p14:sldId id="292"/>
            <p14:sldId id="290"/>
          </p14:sldIdLst>
        </p14:section>
        <p14:section name="Why make extract?" id="{013EA915-BEA6-4EED-BCDC-CC4F584F823C}">
          <p14:sldIdLst>
            <p14:sldId id="261"/>
            <p14:sldId id="286"/>
            <p14:sldId id="287"/>
          </p14:sldIdLst>
        </p14:section>
        <p14:section name="Choosing ingredients" id="{0D8ED9AF-F3B4-4BFA-A199-0DC6A9B4BCD4}">
          <p14:sldIdLst>
            <p14:sldId id="288"/>
            <p14:sldId id="289"/>
          </p14:sldIdLst>
        </p14:section>
        <p14:section name="Bottling" id="{B0EF880A-9445-4834-8FC8-78C07CD02197}">
          <p14:sldIdLst>
            <p14:sldId id="294"/>
            <p14:sldId id="293"/>
          </p14:sldIdLst>
        </p14:section>
        <p14:section name="Easy recipe" id="{0B862C3E-9E9E-4358-8063-C13FE6D48A5D}">
          <p14:sldIdLst>
            <p14:sldId id="269"/>
          </p14:sldIdLst>
        </p14:section>
      </p14:sectionLst>
    </p:ex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4062FF-17CA-4D80-946E-5D7D34E874C8}" v="52" dt="2022-01-16T05:05:14.080"/>
  </p1510:revLst>
</p1510:revInfo>
</file>

<file path=ppt/tableStyles.xml><?xml version="1.0" encoding="utf-8"?>
<a:tblStyleLst xmlns:a="http://schemas.openxmlformats.org/drawingml/2006/main" def="{793D81CF-94F2-401A-BA57-92F5A7B2D0C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21" autoAdjust="0"/>
    <p:restoredTop sz="84046" autoAdjust="0"/>
  </p:normalViewPr>
  <p:slideViewPr>
    <p:cSldViewPr snapToGrid="0">
      <p:cViewPr varScale="1">
        <p:scale>
          <a:sx n="126" d="100"/>
          <a:sy n="126" d="100"/>
        </p:scale>
        <p:origin x="1020" y="132"/>
      </p:cViewPr>
      <p:guideLst>
        <p:guide pos="3840"/>
        <p:guide orient="horz" pos="2160"/>
      </p:guideLst>
    </p:cSldViewPr>
  </p:slideViewPr>
  <p:notesTextViewPr>
    <p:cViewPr>
      <p:scale>
        <a:sx n="1" d="1"/>
        <a:sy n="1" d="1"/>
      </p:scale>
      <p:origin x="0" y="0"/>
    </p:cViewPr>
  </p:notesTextViewPr>
  <p:notesViewPr>
    <p:cSldViewPr snapToGrid="0">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EA5F0D-C1DC-412F-A146-DDB3A74B588F}" type="datetimeFigureOut">
              <a:rPr lang="en-US"/>
              <a:t>1/16/2022</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BAE14B8-3CC9-472D-9BC5-A84D80684DE2}" type="slidenum">
              <a:rPr/>
              <a:t>‹#›</a:t>
            </a:fld>
            <a:endParaRPr/>
          </a:p>
        </p:txBody>
      </p:sp>
    </p:spTree>
    <p:extLst>
      <p:ext uri="{BB962C8B-B14F-4D97-AF65-F5344CB8AC3E}">
        <p14:creationId xmlns:p14="http://schemas.microsoft.com/office/powerpoint/2010/main" val="2577827546"/>
      </p:ext>
    </p:extLst>
  </p:cSld>
  <p:clrMap bg1="lt1" tx1="dk1" bg2="lt2" tx2="dk2" accent1="accent1" accent2="accent2" accent3="accent3" accent4="accent4" accent5="accent5" accent6="accent6" hlink="hlink" folHlink="folHlink"/>
</p:handoutMaster>
</file>

<file path=ppt/media/image1.jpg>
</file>

<file path=ppt/media/image10.gif>
</file>

<file path=ppt/media/image11.jpeg>
</file>

<file path=ppt/media/image2.png>
</file>

<file path=ppt/media/image3.jpeg>
</file>

<file path=ppt/media/image4.jpg>
</file>

<file path=ppt/media/image5.jp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CDE508-72C8-4AB5-AA9C-1584D31690E0}" type="datetimeFigureOut">
              <a:rPr lang="en-US"/>
              <a:t>1/16/2022</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B667E1-E601-4AAF-B95C-B25720D70A60}" type="slidenum">
              <a:rPr/>
              <a:t>‹#›</a:t>
            </a:fld>
            <a:endParaRPr/>
          </a:p>
        </p:txBody>
      </p:sp>
    </p:spTree>
    <p:extLst>
      <p:ext uri="{BB962C8B-B14F-4D97-AF65-F5344CB8AC3E}">
        <p14:creationId xmlns:p14="http://schemas.microsoft.com/office/powerpoint/2010/main" val="711136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not going to deep dive into any specific solutions, but I will give some examples.</a:t>
            </a:r>
          </a:p>
          <a:p>
            <a:r>
              <a:rPr lang="en-US" dirty="0"/>
              <a:t>This is to get you excited to look for keyless solutions and get you familiar with some of the major components, approaches</a:t>
            </a:r>
          </a:p>
        </p:txBody>
      </p:sp>
      <p:sp>
        <p:nvSpPr>
          <p:cNvPr id="4" name="Slide Number Placeholder 3"/>
          <p:cNvSpPr>
            <a:spLocks noGrp="1"/>
          </p:cNvSpPr>
          <p:nvPr>
            <p:ph type="sldNum" sz="quarter" idx="5"/>
          </p:nvPr>
        </p:nvSpPr>
        <p:spPr/>
        <p:txBody>
          <a:bodyPr/>
          <a:lstStyle/>
          <a:p>
            <a:fld id="{7FB667E1-E601-4AAF-B95C-B25720D70A60}" type="slidenum">
              <a:rPr lang="en-US" smtClean="0"/>
              <a:t>2</a:t>
            </a:fld>
            <a:endParaRPr lang="en-US"/>
          </a:p>
        </p:txBody>
      </p:sp>
    </p:spTree>
    <p:extLst>
      <p:ext uri="{BB962C8B-B14F-4D97-AF65-F5344CB8AC3E}">
        <p14:creationId xmlns:p14="http://schemas.microsoft.com/office/powerpoint/2010/main" val="2929027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GCP is organized with the organization at the highest level, then below the organization you have folders and projects, then within projects there are resources</a:t>
            </a:r>
          </a:p>
        </p:txBody>
      </p:sp>
      <p:sp>
        <p:nvSpPr>
          <p:cNvPr id="4" name="Slide Number Placeholder 3"/>
          <p:cNvSpPr>
            <a:spLocks noGrp="1"/>
          </p:cNvSpPr>
          <p:nvPr>
            <p:ph type="sldNum" sz="quarter" idx="5"/>
          </p:nvPr>
        </p:nvSpPr>
        <p:spPr/>
        <p:txBody>
          <a:bodyPr/>
          <a:lstStyle/>
          <a:p>
            <a:fld id="{7FB667E1-E601-4AAF-B95C-B25720D70A60}" type="slidenum">
              <a:rPr lang="en-US" smtClean="0"/>
              <a:t>13</a:t>
            </a:fld>
            <a:endParaRPr lang="en-US"/>
          </a:p>
        </p:txBody>
      </p:sp>
    </p:spTree>
    <p:extLst>
      <p:ext uri="{BB962C8B-B14F-4D97-AF65-F5344CB8AC3E}">
        <p14:creationId xmlns:p14="http://schemas.microsoft.com/office/powerpoint/2010/main" val="3210608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https://cloud.google.com/docs/authentication/production#automatically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https://cloud.google.com/api-gateway/docs/authenticate-service-account</a:t>
            </a:r>
          </a:p>
          <a:p>
            <a:r>
              <a:rPr lang="en-US" dirty="0"/>
              <a:t>https://cloud.google.com/iap/docs/authentication-howto#obtaining_an_oidc_token_for_the_default_service_account</a:t>
            </a:r>
          </a:p>
          <a:p>
            <a:r>
              <a:rPr lang="en-US" dirty="0"/>
              <a:t>https://cloud.google.com/sql/docs/postgres/authentication</a:t>
            </a:r>
          </a:p>
        </p:txBody>
      </p:sp>
      <p:sp>
        <p:nvSpPr>
          <p:cNvPr id="4" name="Slide Number Placeholder 3"/>
          <p:cNvSpPr>
            <a:spLocks noGrp="1"/>
          </p:cNvSpPr>
          <p:nvPr>
            <p:ph type="sldNum" sz="quarter" idx="5"/>
          </p:nvPr>
        </p:nvSpPr>
        <p:spPr/>
        <p:txBody>
          <a:bodyPr/>
          <a:lstStyle/>
          <a:p>
            <a:fld id="{7FB667E1-E601-4AAF-B95C-B25720D70A60}" type="slidenum">
              <a:rPr lang="en-US" smtClean="0"/>
              <a:t>14</a:t>
            </a:fld>
            <a:endParaRPr lang="en-US"/>
          </a:p>
        </p:txBody>
      </p:sp>
    </p:spTree>
    <p:extLst>
      <p:ext uri="{BB962C8B-B14F-4D97-AF65-F5344CB8AC3E}">
        <p14:creationId xmlns:p14="http://schemas.microsoft.com/office/powerpoint/2010/main" val="4104929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Despite the difference in name, they both deal with federation and they’re the same under the hood.</a:t>
            </a:r>
          </a:p>
          <a:p>
            <a:r>
              <a:rPr lang="en-US" dirty="0"/>
              <a:t>With Workload Identity you’re federating inside your GCP project and with Workload Identity Federation your primary use cases are outside GCP to inside.</a:t>
            </a:r>
          </a:p>
          <a:p>
            <a:r>
              <a:rPr lang="en-US" dirty="0"/>
              <a:t>There is a little bit of difference in the usage of Workload Identity and Workload Identity Federation. From the perspective of your application, Workload Identity functions a lot like Application Default Credentials.</a:t>
            </a:r>
          </a:p>
          <a:p>
            <a:r>
              <a:rPr lang="en-US" dirty="0"/>
              <a:t>With Workload Identity Federation you do need to pass in a few inputs like the pool ID and the target service account for impersonation.</a:t>
            </a:r>
          </a:p>
          <a:p>
            <a:endParaRPr lang="en-US" dirty="0"/>
          </a:p>
          <a:p>
            <a:r>
              <a:rPr lang="en-US" dirty="0"/>
              <a:t>https://cloud.google.com/kubernetes-engine/docs/how-to/workload-identity</a:t>
            </a:r>
          </a:p>
          <a:p>
            <a:r>
              <a:rPr lang="en-US" dirty="0"/>
              <a:t>https://cloud.google.com/iam/docs/workload-identity-federation</a:t>
            </a:r>
          </a:p>
        </p:txBody>
      </p:sp>
      <p:sp>
        <p:nvSpPr>
          <p:cNvPr id="4" name="Slide Number Placeholder 3"/>
          <p:cNvSpPr>
            <a:spLocks noGrp="1"/>
          </p:cNvSpPr>
          <p:nvPr>
            <p:ph type="sldNum" sz="quarter" idx="5"/>
          </p:nvPr>
        </p:nvSpPr>
        <p:spPr/>
        <p:txBody>
          <a:bodyPr/>
          <a:lstStyle/>
          <a:p>
            <a:fld id="{7FB667E1-E601-4AAF-B95C-B25720D70A60}" type="slidenum">
              <a:rPr lang="en-US" smtClean="0"/>
              <a:t>15</a:t>
            </a:fld>
            <a:endParaRPr lang="en-US"/>
          </a:p>
        </p:txBody>
      </p:sp>
    </p:spTree>
    <p:extLst>
      <p:ext uri="{BB962C8B-B14F-4D97-AF65-F5344CB8AC3E}">
        <p14:creationId xmlns:p14="http://schemas.microsoft.com/office/powerpoint/2010/main" val="5811740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that is actually the name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Yes, in classic Microsoft fashion this is the current name of a service that got renamed</a:t>
            </a:r>
          </a:p>
          <a:p>
            <a:r>
              <a:rPr lang="en-US" dirty="0"/>
              <a:t>User assigned reminds me of Managed Service Accounts in Active Directory</a:t>
            </a:r>
          </a:p>
          <a:p>
            <a:endParaRPr lang="en-US" dirty="0"/>
          </a:p>
          <a:p>
            <a:r>
              <a:rPr lang="en-US" dirty="0"/>
              <a:t>https://docs.microsoft.com/en-us/azure/active-directory/managed-identities-azure-resources/overview</a:t>
            </a:r>
          </a:p>
          <a:p>
            <a:r>
              <a:rPr lang="en-US" dirty="0"/>
              <a:t>https://docs.microsoft.com/en-us/azure/azure-functions/security-concepts#managed-identities</a:t>
            </a:r>
          </a:p>
        </p:txBody>
      </p:sp>
      <p:sp>
        <p:nvSpPr>
          <p:cNvPr id="4" name="Slide Number Placeholder 3"/>
          <p:cNvSpPr>
            <a:spLocks noGrp="1"/>
          </p:cNvSpPr>
          <p:nvPr>
            <p:ph type="sldNum" sz="quarter" idx="5"/>
          </p:nvPr>
        </p:nvSpPr>
        <p:spPr/>
        <p:txBody>
          <a:bodyPr/>
          <a:lstStyle/>
          <a:p>
            <a:fld id="{7FB667E1-E601-4AAF-B95C-B25720D70A60}" type="slidenum">
              <a:rPr lang="en-US" smtClean="0"/>
              <a:t>17</a:t>
            </a:fld>
            <a:endParaRPr lang="en-US"/>
          </a:p>
        </p:txBody>
      </p:sp>
    </p:spTree>
    <p:extLst>
      <p:ext uri="{BB962C8B-B14F-4D97-AF65-F5344CB8AC3E}">
        <p14:creationId xmlns:p14="http://schemas.microsoft.com/office/powerpoint/2010/main" val="2315164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https://docs.microsoft.com/en-us/azure/aks/use-azure-ad-pod-identity</a:t>
            </a:r>
          </a:p>
        </p:txBody>
      </p:sp>
      <p:sp>
        <p:nvSpPr>
          <p:cNvPr id="4" name="Slide Number Placeholder 3"/>
          <p:cNvSpPr>
            <a:spLocks noGrp="1"/>
          </p:cNvSpPr>
          <p:nvPr>
            <p:ph type="sldNum" sz="quarter" idx="5"/>
          </p:nvPr>
        </p:nvSpPr>
        <p:spPr/>
        <p:txBody>
          <a:bodyPr/>
          <a:lstStyle/>
          <a:p>
            <a:fld id="{7FB667E1-E601-4AAF-B95C-B25720D70A60}" type="slidenum">
              <a:rPr lang="en-US" smtClean="0"/>
              <a:t>18</a:t>
            </a:fld>
            <a:endParaRPr lang="en-US"/>
          </a:p>
        </p:txBody>
      </p:sp>
    </p:spTree>
    <p:extLst>
      <p:ext uri="{BB962C8B-B14F-4D97-AF65-F5344CB8AC3E}">
        <p14:creationId xmlns:p14="http://schemas.microsoft.com/office/powerpoint/2010/main" val="4275749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App Registrations have long been used for delegation, but now can be used for federation scenarios too</a:t>
            </a:r>
          </a:p>
          <a:p>
            <a:r>
              <a:rPr lang="en-US" dirty="0"/>
              <a:t>Used to be limited to just GitHub, but now allows any OIDC provider</a:t>
            </a:r>
          </a:p>
          <a:p>
            <a:r>
              <a:rPr lang="en-US" dirty="0"/>
              <a:t>Can add multiple OIDC providers and subjects</a:t>
            </a:r>
          </a:p>
          <a:p>
            <a:r>
              <a:rPr lang="en-US" dirty="0"/>
              <a:t>https://docs.microsoft.com/en-us/azure/active-directory/develop/workload-identity-federation</a:t>
            </a:r>
          </a:p>
        </p:txBody>
      </p:sp>
      <p:sp>
        <p:nvSpPr>
          <p:cNvPr id="4" name="Slide Number Placeholder 3"/>
          <p:cNvSpPr>
            <a:spLocks noGrp="1"/>
          </p:cNvSpPr>
          <p:nvPr>
            <p:ph type="sldNum" sz="quarter" idx="5"/>
          </p:nvPr>
        </p:nvSpPr>
        <p:spPr/>
        <p:txBody>
          <a:bodyPr/>
          <a:lstStyle/>
          <a:p>
            <a:fld id="{7FB667E1-E601-4AAF-B95C-B25720D70A60}" type="slidenum">
              <a:rPr lang="en-US" smtClean="0"/>
              <a:t>19</a:t>
            </a:fld>
            <a:endParaRPr lang="en-US"/>
          </a:p>
        </p:txBody>
      </p:sp>
    </p:spTree>
    <p:extLst>
      <p:ext uri="{BB962C8B-B14F-4D97-AF65-F5344CB8AC3E}">
        <p14:creationId xmlns:p14="http://schemas.microsoft.com/office/powerpoint/2010/main" val="25615514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if you’re wondering why if keys are so bad and we have great options for federation why do vendors ask for security keys to use their product?</a:t>
            </a:r>
          </a:p>
          <a:p>
            <a:r>
              <a:rPr lang="en-US" dirty="0"/>
              <a:t>Yeah, that’s a really good question. You should ask them.</a:t>
            </a:r>
          </a:p>
        </p:txBody>
      </p:sp>
      <p:sp>
        <p:nvSpPr>
          <p:cNvPr id="4" name="Slide Number Placeholder 3"/>
          <p:cNvSpPr>
            <a:spLocks noGrp="1"/>
          </p:cNvSpPr>
          <p:nvPr>
            <p:ph type="sldNum" sz="quarter" idx="5"/>
          </p:nvPr>
        </p:nvSpPr>
        <p:spPr/>
        <p:txBody>
          <a:bodyPr/>
          <a:lstStyle/>
          <a:p>
            <a:fld id="{7FB667E1-E601-4AAF-B95C-B25720D70A60}" type="slidenum">
              <a:rPr lang="en-US" smtClean="0"/>
              <a:t>20</a:t>
            </a:fld>
            <a:endParaRPr lang="en-US"/>
          </a:p>
        </p:txBody>
      </p:sp>
    </p:spTree>
    <p:extLst>
      <p:ext uri="{BB962C8B-B14F-4D97-AF65-F5344CB8AC3E}">
        <p14:creationId xmlns:p14="http://schemas.microsoft.com/office/powerpoint/2010/main" val="8750999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Vanilla extract, what goes into it, how the beans are processed, what is being “extracted”</a:t>
            </a:r>
          </a:p>
          <a:p>
            <a:r>
              <a:rPr lang="en-US" dirty="0"/>
              <a:t>Why you might want to put the effort into making extract and what you need to be prepared for</a:t>
            </a:r>
          </a:p>
          <a:p>
            <a:r>
              <a:rPr lang="en-US" dirty="0"/>
              <a:t>I’ll talk about picking liquor to use and the qualities your looking for</a:t>
            </a:r>
          </a:p>
          <a:p>
            <a:r>
              <a:rPr lang="en-US" dirty="0"/>
              <a:t>We’ll also talk about how to choose beans</a:t>
            </a:r>
          </a:p>
          <a:p>
            <a:r>
              <a:rPr lang="en-US" dirty="0"/>
              <a:t>Finally I’ll tell you about how I go around using bottles for this whole process</a:t>
            </a:r>
          </a:p>
        </p:txBody>
      </p:sp>
      <p:sp>
        <p:nvSpPr>
          <p:cNvPr id="4" name="Slide Number Placeholder 3"/>
          <p:cNvSpPr>
            <a:spLocks noGrp="1"/>
          </p:cNvSpPr>
          <p:nvPr>
            <p:ph type="sldNum" sz="quarter" idx="5"/>
          </p:nvPr>
        </p:nvSpPr>
        <p:spPr/>
        <p:txBody>
          <a:bodyPr/>
          <a:lstStyle/>
          <a:p>
            <a:fld id="{7FB667E1-E601-4AAF-B95C-B25720D70A60}" type="slidenum">
              <a:rPr lang="en-US" smtClean="0"/>
              <a:t>22</a:t>
            </a:fld>
            <a:endParaRPr lang="en-US"/>
          </a:p>
        </p:txBody>
      </p:sp>
    </p:spTree>
    <p:extLst>
      <p:ext uri="{BB962C8B-B14F-4D97-AF65-F5344CB8AC3E}">
        <p14:creationId xmlns:p14="http://schemas.microsoft.com/office/powerpoint/2010/main" val="22757380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to start off with a recipe. It’s from a very popular source. Popular enough that it’s used by both companies and regular people for culinary information. It’s the…..</a:t>
            </a:r>
          </a:p>
        </p:txBody>
      </p:sp>
      <p:sp>
        <p:nvSpPr>
          <p:cNvPr id="4" name="Slide Number Placeholder 3"/>
          <p:cNvSpPr>
            <a:spLocks noGrp="1"/>
          </p:cNvSpPr>
          <p:nvPr>
            <p:ph type="sldNum" sz="quarter" idx="5"/>
          </p:nvPr>
        </p:nvSpPr>
        <p:spPr/>
        <p:txBody>
          <a:bodyPr/>
          <a:lstStyle/>
          <a:p>
            <a:fld id="{7FB667E1-E601-4AAF-B95C-B25720D70A60}" type="slidenum">
              <a:rPr lang="en-US" smtClean="0"/>
              <a:t>23</a:t>
            </a:fld>
            <a:endParaRPr lang="en-US"/>
          </a:p>
        </p:txBody>
      </p:sp>
    </p:spTree>
    <p:extLst>
      <p:ext uri="{BB962C8B-B14F-4D97-AF65-F5344CB8AC3E}">
        <p14:creationId xmlns:p14="http://schemas.microsoft.com/office/powerpoint/2010/main" val="770050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maybe it’s not exactly a recipe, but it contains some information that is important for us.</a:t>
            </a:r>
          </a:p>
          <a:p>
            <a:r>
              <a:rPr lang="en-US" dirty="0"/>
              <a:t>(Read first sentence)</a:t>
            </a:r>
          </a:p>
          <a:p>
            <a:r>
              <a:rPr lang="en-US" dirty="0"/>
              <a:t>Basically, vanilla extract is a solution with ethyl alcohol as the solvent and vanilla beans as what is being dissolved into solution.</a:t>
            </a:r>
          </a:p>
          <a:p>
            <a:r>
              <a:rPr lang="en-US" dirty="0"/>
              <a:t>These are the specific pieces of information we care about…</a:t>
            </a:r>
          </a:p>
          <a:p>
            <a:endParaRPr lang="en-US" dirty="0"/>
          </a:p>
          <a:p>
            <a:r>
              <a:rPr lang="en-US" dirty="0"/>
              <a:t>https://www.accessdata.fda.gov/scripts/cdrh/cfdocs/cfcfr/CFRSearch.cfm?fr=169.175</a:t>
            </a:r>
          </a:p>
          <a:p>
            <a:r>
              <a:rPr lang="en-US" dirty="0"/>
              <a:t>https://www.accessdata.fda.gov/scripts/cdrh/cfdocs/cfcfr/CFRSearch.cfm?CFRPart=169&amp;showFR=1</a:t>
            </a:r>
          </a:p>
        </p:txBody>
      </p:sp>
      <p:sp>
        <p:nvSpPr>
          <p:cNvPr id="4" name="Slide Number Placeholder 3"/>
          <p:cNvSpPr>
            <a:spLocks noGrp="1"/>
          </p:cNvSpPr>
          <p:nvPr>
            <p:ph type="sldNum" sz="quarter" idx="5"/>
          </p:nvPr>
        </p:nvSpPr>
        <p:spPr/>
        <p:txBody>
          <a:bodyPr/>
          <a:lstStyle/>
          <a:p>
            <a:fld id="{7FB667E1-E601-4AAF-B95C-B25720D70A60}" type="slidenum">
              <a:rPr lang="en-US" smtClean="0"/>
              <a:t>24</a:t>
            </a:fld>
            <a:endParaRPr lang="en-US"/>
          </a:p>
        </p:txBody>
      </p:sp>
    </p:spTree>
    <p:extLst>
      <p:ext uri="{BB962C8B-B14F-4D97-AF65-F5344CB8AC3E}">
        <p14:creationId xmlns:p14="http://schemas.microsoft.com/office/powerpoint/2010/main" val="1420422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programs don’t exist in a vacuum</a:t>
            </a:r>
          </a:p>
          <a:p>
            <a:r>
              <a:rPr lang="en-US" dirty="0"/>
              <a:t>You may think you only use one cloud provider for a product, but what about business systems? What about the SaaS services you consume?</a:t>
            </a:r>
          </a:p>
        </p:txBody>
      </p:sp>
      <p:sp>
        <p:nvSpPr>
          <p:cNvPr id="4" name="Slide Number Placeholder 3"/>
          <p:cNvSpPr>
            <a:spLocks noGrp="1"/>
          </p:cNvSpPr>
          <p:nvPr>
            <p:ph type="sldNum" sz="quarter" idx="5"/>
          </p:nvPr>
        </p:nvSpPr>
        <p:spPr/>
        <p:txBody>
          <a:bodyPr/>
          <a:lstStyle/>
          <a:p>
            <a:fld id="{7FB667E1-E601-4AAF-B95C-B25720D70A60}" type="slidenum">
              <a:rPr lang="en-US" smtClean="0"/>
              <a:t>3</a:t>
            </a:fld>
            <a:endParaRPr lang="en-US"/>
          </a:p>
        </p:txBody>
      </p:sp>
    </p:spTree>
    <p:extLst>
      <p:ext uri="{BB962C8B-B14F-4D97-AF65-F5344CB8AC3E}">
        <p14:creationId xmlns:p14="http://schemas.microsoft.com/office/powerpoint/2010/main" val="17950112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https://madagascar-market.com/madagascar-vanilla-beans-post-harvest-curing/</a:t>
            </a:r>
          </a:p>
        </p:txBody>
      </p:sp>
      <p:sp>
        <p:nvSpPr>
          <p:cNvPr id="4" name="Slide Number Placeholder 3"/>
          <p:cNvSpPr>
            <a:spLocks noGrp="1"/>
          </p:cNvSpPr>
          <p:nvPr>
            <p:ph type="sldNum" sz="quarter" idx="5"/>
          </p:nvPr>
        </p:nvSpPr>
        <p:spPr/>
        <p:txBody>
          <a:bodyPr/>
          <a:lstStyle/>
          <a:p>
            <a:fld id="{7FB667E1-E601-4AAF-B95C-B25720D70A60}" type="slidenum">
              <a:rPr lang="en-US" smtClean="0"/>
              <a:t>26</a:t>
            </a:fld>
            <a:endParaRPr lang="en-US"/>
          </a:p>
        </p:txBody>
      </p:sp>
    </p:spTree>
    <p:extLst>
      <p:ext uri="{BB962C8B-B14F-4D97-AF65-F5344CB8AC3E}">
        <p14:creationId xmlns:p14="http://schemas.microsoft.com/office/powerpoint/2010/main" val="26633428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Killing the beans is to kickstart the organic process of breaking them down, particularly with the fermentation process that happens</a:t>
            </a:r>
          </a:p>
          <a:p>
            <a:r>
              <a:rPr lang="en-US" dirty="0"/>
              <a:t>Target moisture varies depending on the grade of bean </a:t>
            </a:r>
          </a:p>
          <a:p>
            <a:endParaRPr lang="en-US" dirty="0"/>
          </a:p>
          <a:p>
            <a:r>
              <a:rPr lang="en-US" dirty="0"/>
              <a:t>https://madagascar-market.com/madagascar-vanilla-beans-post-harvest-curing/</a:t>
            </a:r>
          </a:p>
          <a:p>
            <a:r>
              <a:rPr lang="en-US" dirty="0"/>
              <a:t>https://www.agricultureinindia.net/fruits/vanilla/methods-employed-for-curing-vanilla-agriculture/15639</a:t>
            </a:r>
          </a:p>
        </p:txBody>
      </p:sp>
      <p:sp>
        <p:nvSpPr>
          <p:cNvPr id="4" name="Slide Number Placeholder 3"/>
          <p:cNvSpPr>
            <a:spLocks noGrp="1"/>
          </p:cNvSpPr>
          <p:nvPr>
            <p:ph type="sldNum" sz="quarter" idx="5"/>
          </p:nvPr>
        </p:nvSpPr>
        <p:spPr/>
        <p:txBody>
          <a:bodyPr/>
          <a:lstStyle/>
          <a:p>
            <a:fld id="{7FB667E1-E601-4AAF-B95C-B25720D70A60}" type="slidenum">
              <a:rPr lang="en-US" smtClean="0"/>
              <a:t>27</a:t>
            </a:fld>
            <a:endParaRPr lang="en-US"/>
          </a:p>
        </p:txBody>
      </p:sp>
    </p:spTree>
    <p:extLst>
      <p:ext uri="{BB962C8B-B14F-4D97-AF65-F5344CB8AC3E}">
        <p14:creationId xmlns:p14="http://schemas.microsoft.com/office/powerpoint/2010/main" val="2146256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Vanillin is what is synthesized for use in imitation vanilla extract</a:t>
            </a:r>
          </a:p>
          <a:p>
            <a:endParaRPr lang="en-US" dirty="0"/>
          </a:p>
          <a:p>
            <a:r>
              <a:rPr lang="en-US" dirty="0"/>
              <a:t>http://www.celkau.in/crops/spices/Vanilla/vanilla_composition_and_vanillin_content.aspx</a:t>
            </a:r>
          </a:p>
        </p:txBody>
      </p:sp>
      <p:sp>
        <p:nvSpPr>
          <p:cNvPr id="4" name="Slide Number Placeholder 3"/>
          <p:cNvSpPr>
            <a:spLocks noGrp="1"/>
          </p:cNvSpPr>
          <p:nvPr>
            <p:ph type="sldNum" sz="quarter" idx="5"/>
          </p:nvPr>
        </p:nvSpPr>
        <p:spPr/>
        <p:txBody>
          <a:bodyPr/>
          <a:lstStyle/>
          <a:p>
            <a:fld id="{7FB667E1-E601-4AAF-B95C-B25720D70A60}" type="slidenum">
              <a:rPr lang="en-US" smtClean="0"/>
              <a:t>28</a:t>
            </a:fld>
            <a:endParaRPr lang="en-US"/>
          </a:p>
        </p:txBody>
      </p:sp>
    </p:spTree>
    <p:extLst>
      <p:ext uri="{BB962C8B-B14F-4D97-AF65-F5344CB8AC3E}">
        <p14:creationId xmlns:p14="http://schemas.microsoft.com/office/powerpoint/2010/main" val="8067666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Unfortunately if you don’t drink you just have to come up with something you can trust for getting an idea about if something is good or not</a:t>
            </a:r>
          </a:p>
          <a:p>
            <a:r>
              <a:rPr lang="en-US" dirty="0"/>
              <a:t>The $20-$30 range for 750ml bottles tends to have lots of good options</a:t>
            </a:r>
          </a:p>
        </p:txBody>
      </p:sp>
      <p:sp>
        <p:nvSpPr>
          <p:cNvPr id="4" name="Slide Number Placeholder 3"/>
          <p:cNvSpPr>
            <a:spLocks noGrp="1"/>
          </p:cNvSpPr>
          <p:nvPr>
            <p:ph type="sldNum" sz="quarter" idx="5"/>
          </p:nvPr>
        </p:nvSpPr>
        <p:spPr/>
        <p:txBody>
          <a:bodyPr/>
          <a:lstStyle/>
          <a:p>
            <a:fld id="{7FB667E1-E601-4AAF-B95C-B25720D70A60}" type="slidenum">
              <a:rPr lang="en-US" smtClean="0"/>
              <a:t>32</a:t>
            </a:fld>
            <a:endParaRPr lang="en-US"/>
          </a:p>
        </p:txBody>
      </p:sp>
    </p:spTree>
    <p:extLst>
      <p:ext uri="{BB962C8B-B14F-4D97-AF65-F5344CB8AC3E}">
        <p14:creationId xmlns:p14="http://schemas.microsoft.com/office/powerpoint/2010/main" val="32194657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If you’re wondering how Vanilla plants got from Mesoamerica to Madagascar, it was French colonialism</a:t>
            </a:r>
          </a:p>
          <a:p>
            <a:endParaRPr lang="en-US" b="0" dirty="0"/>
          </a:p>
          <a:p>
            <a:r>
              <a:rPr lang="en-US" b="0" dirty="0"/>
              <a:t>https://www.worldatlas.com/articles/the-leading-countries-in-vanilla-production-in-the-world.html</a:t>
            </a:r>
          </a:p>
        </p:txBody>
      </p:sp>
      <p:sp>
        <p:nvSpPr>
          <p:cNvPr id="4" name="Slide Number Placeholder 3"/>
          <p:cNvSpPr>
            <a:spLocks noGrp="1"/>
          </p:cNvSpPr>
          <p:nvPr>
            <p:ph type="sldNum" sz="quarter" idx="5"/>
          </p:nvPr>
        </p:nvSpPr>
        <p:spPr/>
        <p:txBody>
          <a:bodyPr/>
          <a:lstStyle/>
          <a:p>
            <a:fld id="{7FB667E1-E601-4AAF-B95C-B25720D70A60}" type="slidenum">
              <a:rPr lang="en-US" smtClean="0"/>
              <a:t>33</a:t>
            </a:fld>
            <a:endParaRPr lang="en-US"/>
          </a:p>
        </p:txBody>
      </p:sp>
    </p:spTree>
    <p:extLst>
      <p:ext uri="{BB962C8B-B14F-4D97-AF65-F5344CB8AC3E}">
        <p14:creationId xmlns:p14="http://schemas.microsoft.com/office/powerpoint/2010/main" val="7644097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FB667E1-E601-4AAF-B95C-B25720D70A60}" type="slidenum">
              <a:rPr lang="en-US" smtClean="0"/>
              <a:t>36</a:t>
            </a:fld>
            <a:endParaRPr lang="en-US"/>
          </a:p>
        </p:txBody>
      </p:sp>
    </p:spTree>
    <p:extLst>
      <p:ext uri="{BB962C8B-B14F-4D97-AF65-F5344CB8AC3E}">
        <p14:creationId xmlns:p14="http://schemas.microsoft.com/office/powerpoint/2010/main" val="32567222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about the key that unlocks the door to where you live</a:t>
            </a:r>
          </a:p>
          <a:p>
            <a:r>
              <a:rPr lang="en-US" dirty="0"/>
              <a:t>You have to keep it somewhere, protect it, re-keying your lock takes effort</a:t>
            </a:r>
          </a:p>
          <a:p>
            <a:r>
              <a:rPr lang="en-US" dirty="0"/>
              <a:t>What if instead someone just waited outside your place and handed you a short lifetime token instead</a:t>
            </a:r>
          </a:p>
          <a:p>
            <a:r>
              <a:rPr lang="en-US" dirty="0"/>
              <a:t>From the perspective of your app, that’s what happens when you use a keyless solution</a:t>
            </a:r>
          </a:p>
        </p:txBody>
      </p:sp>
      <p:sp>
        <p:nvSpPr>
          <p:cNvPr id="4" name="Slide Number Placeholder 3"/>
          <p:cNvSpPr>
            <a:spLocks noGrp="1"/>
          </p:cNvSpPr>
          <p:nvPr>
            <p:ph type="sldNum" sz="quarter" idx="5"/>
          </p:nvPr>
        </p:nvSpPr>
        <p:spPr/>
        <p:txBody>
          <a:bodyPr/>
          <a:lstStyle/>
          <a:p>
            <a:fld id="{7FB667E1-E601-4AAF-B95C-B25720D70A60}" type="slidenum">
              <a:rPr lang="en-US" smtClean="0"/>
              <a:t>4</a:t>
            </a:fld>
            <a:endParaRPr lang="en-US"/>
          </a:p>
        </p:txBody>
      </p:sp>
    </p:spTree>
    <p:extLst>
      <p:ext uri="{BB962C8B-B14F-4D97-AF65-F5344CB8AC3E}">
        <p14:creationId xmlns:p14="http://schemas.microsoft.com/office/powerpoint/2010/main" val="1340580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cloud provider has already done a tremendous amount of work so that you don’t have to use secret keys</a:t>
            </a:r>
          </a:p>
          <a:p>
            <a:endParaRPr lang="en-US" dirty="0"/>
          </a:p>
        </p:txBody>
      </p:sp>
      <p:sp>
        <p:nvSpPr>
          <p:cNvPr id="4" name="Slide Number Placeholder 3"/>
          <p:cNvSpPr>
            <a:spLocks noGrp="1"/>
          </p:cNvSpPr>
          <p:nvPr>
            <p:ph type="sldNum" sz="quarter" idx="5"/>
          </p:nvPr>
        </p:nvSpPr>
        <p:spPr/>
        <p:txBody>
          <a:bodyPr/>
          <a:lstStyle/>
          <a:p>
            <a:fld id="{7FB667E1-E601-4AAF-B95C-B25720D70A60}" type="slidenum">
              <a:rPr lang="en-US" smtClean="0"/>
              <a:t>5</a:t>
            </a:fld>
            <a:endParaRPr lang="en-US"/>
          </a:p>
        </p:txBody>
      </p:sp>
    </p:spTree>
    <p:extLst>
      <p:ext uri="{BB962C8B-B14F-4D97-AF65-F5344CB8AC3E}">
        <p14:creationId xmlns:p14="http://schemas.microsoft.com/office/powerpoint/2010/main" val="3664034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understand identity in AWS we first need to talk about Amazon Resource Names, or ARNs.</a:t>
            </a:r>
          </a:p>
          <a:p>
            <a:endParaRPr lang="en-US" dirty="0"/>
          </a:p>
          <a:p>
            <a:r>
              <a:rPr lang="en-US" dirty="0"/>
              <a:t>https://docs.aws.amazon.com/general/latest/gr/aws-arns-and-namespaces.html</a:t>
            </a:r>
          </a:p>
        </p:txBody>
      </p:sp>
      <p:sp>
        <p:nvSpPr>
          <p:cNvPr id="4" name="Slide Number Placeholder 3"/>
          <p:cNvSpPr>
            <a:spLocks noGrp="1"/>
          </p:cNvSpPr>
          <p:nvPr>
            <p:ph type="sldNum" sz="quarter" idx="5"/>
          </p:nvPr>
        </p:nvSpPr>
        <p:spPr/>
        <p:txBody>
          <a:bodyPr/>
          <a:lstStyle/>
          <a:p>
            <a:fld id="{7FB667E1-E601-4AAF-B95C-B25720D70A60}" type="slidenum">
              <a:rPr lang="en-US" smtClean="0"/>
              <a:t>7</a:t>
            </a:fld>
            <a:endParaRPr lang="en-US"/>
          </a:p>
        </p:txBody>
      </p:sp>
    </p:spTree>
    <p:extLst>
      <p:ext uri="{BB962C8B-B14F-4D97-AF65-F5344CB8AC3E}">
        <p14:creationId xmlns:p14="http://schemas.microsoft.com/office/powerpoint/2010/main" val="1978997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multiple types of IAM policies and we’re not going to talk about them all.</a:t>
            </a:r>
          </a:p>
          <a:p>
            <a:r>
              <a:rPr lang="en-US" dirty="0"/>
              <a:t>Two primary types.</a:t>
            </a:r>
          </a:p>
          <a:p>
            <a:r>
              <a:rPr lang="en-US" dirty="0"/>
              <a:t>Combination of all becomes the effective permissions.</a:t>
            </a:r>
          </a:p>
          <a:p>
            <a:endParaRPr lang="en-US" dirty="0"/>
          </a:p>
          <a:p>
            <a:r>
              <a:rPr lang="en-US" dirty="0"/>
              <a:t>https://docs.aws.amazon.com/IAM/latest/UserGuide/access_policies.html</a:t>
            </a:r>
          </a:p>
        </p:txBody>
      </p:sp>
      <p:sp>
        <p:nvSpPr>
          <p:cNvPr id="4" name="Slide Number Placeholder 3"/>
          <p:cNvSpPr>
            <a:spLocks noGrp="1"/>
          </p:cNvSpPr>
          <p:nvPr>
            <p:ph type="sldNum" sz="quarter" idx="5"/>
          </p:nvPr>
        </p:nvSpPr>
        <p:spPr/>
        <p:txBody>
          <a:bodyPr/>
          <a:lstStyle/>
          <a:p>
            <a:fld id="{7FB667E1-E601-4AAF-B95C-B25720D70A60}" type="slidenum">
              <a:rPr lang="en-US" smtClean="0"/>
              <a:t>8</a:t>
            </a:fld>
            <a:endParaRPr lang="en-US"/>
          </a:p>
        </p:txBody>
      </p:sp>
    </p:spTree>
    <p:extLst>
      <p:ext uri="{BB962C8B-B14F-4D97-AF65-F5344CB8AC3E}">
        <p14:creationId xmlns:p14="http://schemas.microsoft.com/office/powerpoint/2010/main" val="17310715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most basic type of keyless auth in AWS</a:t>
            </a:r>
          </a:p>
          <a:p>
            <a:endParaRPr lang="en-US" dirty="0"/>
          </a:p>
          <a:p>
            <a:r>
              <a:rPr lang="en-US" dirty="0"/>
              <a:t>https://docs.aws.amazon.com/AmazonCloudFront/latest/DeveloperGuide/private-content-restricting-access-to-s3.html</a:t>
            </a:r>
          </a:p>
          <a:p>
            <a:r>
              <a:rPr lang="en-US" dirty="0"/>
              <a:t>https://docs.aws.amazon.com/eventbridge/latest/userguide/eb-use-resource-based.html</a:t>
            </a:r>
          </a:p>
          <a:p>
            <a:endParaRPr lang="en-US" dirty="0"/>
          </a:p>
        </p:txBody>
      </p:sp>
      <p:sp>
        <p:nvSpPr>
          <p:cNvPr id="4" name="Slide Number Placeholder 3"/>
          <p:cNvSpPr>
            <a:spLocks noGrp="1"/>
          </p:cNvSpPr>
          <p:nvPr>
            <p:ph type="sldNum" sz="quarter" idx="5"/>
          </p:nvPr>
        </p:nvSpPr>
        <p:spPr/>
        <p:txBody>
          <a:bodyPr/>
          <a:lstStyle/>
          <a:p>
            <a:fld id="{7FB667E1-E601-4AAF-B95C-B25720D70A60}" type="slidenum">
              <a:rPr lang="en-US" smtClean="0"/>
              <a:t>9</a:t>
            </a:fld>
            <a:endParaRPr lang="en-US"/>
          </a:p>
        </p:txBody>
      </p:sp>
    </p:spTree>
    <p:extLst>
      <p:ext uri="{BB962C8B-B14F-4D97-AF65-F5344CB8AC3E}">
        <p14:creationId xmlns:p14="http://schemas.microsoft.com/office/powerpoint/2010/main" val="3884284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AWS takes a very role centered approach. It’s not just that roles get used, it’s that the role itself is the path to keyless auth with the different “</a:t>
            </a:r>
            <a:r>
              <a:rPr lang="en-US" dirty="0" err="1"/>
              <a:t>AssumeRole</a:t>
            </a:r>
            <a:r>
              <a:rPr lang="en-US" dirty="0"/>
              <a:t>” actions.</a:t>
            </a:r>
          </a:p>
          <a:p>
            <a:endParaRPr lang="en-US" dirty="0"/>
          </a:p>
          <a:p>
            <a:r>
              <a:rPr lang="en-US" dirty="0"/>
              <a:t>https://docs.aws.amazon.com/lambda/latest/dg/lambda-intro-execution-role.html</a:t>
            </a:r>
            <a:br>
              <a:rPr lang="en-US" dirty="0"/>
            </a:br>
            <a:r>
              <a:rPr lang="en-US" dirty="0"/>
              <a:t>https://docs.aws.amazon.com/AmazonECS/latest/developerguide/instance_IAM_role.html</a:t>
            </a:r>
          </a:p>
          <a:p>
            <a:r>
              <a:rPr lang="en-US" dirty="0"/>
              <a:t>https://docs.aws.amazon.com/AmazonECS/latest/developerguide/task-iam-roles.html</a:t>
            </a:r>
          </a:p>
          <a:p>
            <a:r>
              <a:rPr lang="en-US" dirty="0"/>
              <a:t>https://docs.aws.amazon.com/apigateway/latest/developerguide/api-gateway-control-access-using-iam-policies-to-invoke-api.html</a:t>
            </a:r>
          </a:p>
        </p:txBody>
      </p:sp>
      <p:sp>
        <p:nvSpPr>
          <p:cNvPr id="4" name="Slide Number Placeholder 3"/>
          <p:cNvSpPr>
            <a:spLocks noGrp="1"/>
          </p:cNvSpPr>
          <p:nvPr>
            <p:ph type="sldNum" sz="quarter" idx="5"/>
          </p:nvPr>
        </p:nvSpPr>
        <p:spPr/>
        <p:txBody>
          <a:bodyPr/>
          <a:lstStyle/>
          <a:p>
            <a:fld id="{7FB667E1-E601-4AAF-B95C-B25720D70A60}" type="slidenum">
              <a:rPr lang="en-US" smtClean="0"/>
              <a:t>10</a:t>
            </a:fld>
            <a:endParaRPr lang="en-US"/>
          </a:p>
        </p:txBody>
      </p:sp>
    </p:spTree>
    <p:extLst>
      <p:ext uri="{BB962C8B-B14F-4D97-AF65-F5344CB8AC3E}">
        <p14:creationId xmlns:p14="http://schemas.microsoft.com/office/powerpoint/2010/main" val="32106275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https://docs.aws.amazon.com/IAM/latest/UserGuide/id_roles_providers_create_oidc.html</a:t>
            </a:r>
          </a:p>
          <a:p>
            <a:r>
              <a:rPr lang="en-US" dirty="0"/>
              <a:t>https://github.com/marketplace/actions/configure-aws-credentials-action-for-github-actions#assuming-a-role</a:t>
            </a:r>
          </a:p>
          <a:p>
            <a:r>
              <a:rPr lang="en-US" dirty="0"/>
              <a:t>https://docs.aws.amazon.com/IAM/latest/UserGuide/id_roles_providers_create_oidc.html</a:t>
            </a:r>
          </a:p>
        </p:txBody>
      </p:sp>
      <p:sp>
        <p:nvSpPr>
          <p:cNvPr id="4" name="Slide Number Placeholder 3"/>
          <p:cNvSpPr>
            <a:spLocks noGrp="1"/>
          </p:cNvSpPr>
          <p:nvPr>
            <p:ph type="sldNum" sz="quarter" idx="5"/>
          </p:nvPr>
        </p:nvSpPr>
        <p:spPr/>
        <p:txBody>
          <a:bodyPr/>
          <a:lstStyle/>
          <a:p>
            <a:fld id="{7FB667E1-E601-4AAF-B95C-B25720D70A60}" type="slidenum">
              <a:rPr lang="en-US" smtClean="0"/>
              <a:t>11</a:t>
            </a:fld>
            <a:endParaRPr lang="en-US"/>
          </a:p>
        </p:txBody>
      </p:sp>
    </p:spTree>
    <p:extLst>
      <p:ext uri="{BB962C8B-B14F-4D97-AF65-F5344CB8AC3E}">
        <p14:creationId xmlns:p14="http://schemas.microsoft.com/office/powerpoint/2010/main" val="627779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9" name="Picture 8" descr="Sun rising over grassy hill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1" y="0"/>
            <a:ext cx="12188699" cy="4799300"/>
          </a:xfrm>
          <a:prstGeom prst="rect">
            <a:avLst/>
          </a:prstGeom>
        </p:spPr>
      </p:pic>
      <p:sp>
        <p:nvSpPr>
          <p:cNvPr id="4" name="Rectangle 3"/>
          <p:cNvSpPr/>
          <p:nvPr/>
        </p:nvSpPr>
        <p:spPr bwMode="ltGray">
          <a:xfrm>
            <a:off x="-2" y="4754880"/>
            <a:ext cx="12192002" cy="210312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a:ln>
                <a:noFill/>
              </a:ln>
              <a:solidFill>
                <a:prstClr val="white"/>
              </a:solidFill>
              <a:effectLst/>
              <a:uLnTx/>
              <a:uFillTx/>
              <a:latin typeface="Euphemia"/>
              <a:ea typeface="+mn-ea"/>
              <a:cs typeface="+mn-cs"/>
            </a:endParaRPr>
          </a:p>
        </p:txBody>
      </p:sp>
      <p:sp>
        <p:nvSpPr>
          <p:cNvPr id="6" name="Rectangle 5"/>
          <p:cNvSpPr/>
          <p:nvPr/>
        </p:nvSpPr>
        <p:spPr bwMode="white">
          <a:xfrm>
            <a:off x="-127" y="4724400"/>
            <a:ext cx="12188826" cy="762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a:xfrm>
            <a:off x="1523999" y="4800600"/>
            <a:ext cx="9144002" cy="1143000"/>
          </a:xfrm>
        </p:spPr>
        <p:txBody>
          <a:bodyPr anchor="b">
            <a:normAutofit/>
          </a:bodyPr>
          <a:lstStyle>
            <a:lvl1pPr algn="ctr">
              <a:defRPr sz="4800">
                <a:solidFill>
                  <a:schemeClr val="bg1"/>
                </a:solidFill>
              </a:defRPr>
            </a:lvl1pPr>
          </a:lstStyle>
          <a:p>
            <a:r>
              <a:rPr lang="en-US"/>
              <a:t>Click to edit Master title style</a:t>
            </a:r>
            <a:endParaRPr/>
          </a:p>
        </p:txBody>
      </p:sp>
      <p:sp>
        <p:nvSpPr>
          <p:cNvPr id="3" name="Subtitle 2"/>
          <p:cNvSpPr>
            <a:spLocks noGrp="1"/>
          </p:cNvSpPr>
          <p:nvPr>
            <p:ph type="subTitle" idx="1"/>
          </p:nvPr>
        </p:nvSpPr>
        <p:spPr>
          <a:xfrm>
            <a:off x="1522413" y="5943600"/>
            <a:ext cx="9144002" cy="762000"/>
          </a:xfrm>
        </p:spPr>
        <p:txBody>
          <a:bodyPr>
            <a:normAutofit/>
          </a:bodyPr>
          <a:lstStyle>
            <a:lvl1pPr marL="0" indent="0" algn="ctr">
              <a:spcBef>
                <a:spcPts val="0"/>
              </a:spcBef>
              <a:buNone/>
              <a:defRPr sz="2000" cap="none" baseline="0">
                <a:solidFill>
                  <a:schemeClr val="bg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a:p>
        </p:txBody>
      </p:sp>
    </p:spTree>
    <p:extLst>
      <p:ext uri="{BB962C8B-B14F-4D97-AF65-F5344CB8AC3E}">
        <p14:creationId xmlns:p14="http://schemas.microsoft.com/office/powerpoint/2010/main" val="3382882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Alternate Content with Caption">
    <p:spTree>
      <p:nvGrpSpPr>
        <p:cNvPr id="1" name=""/>
        <p:cNvGrpSpPr/>
        <p:nvPr/>
      </p:nvGrpSpPr>
      <p:grpSpPr>
        <a:xfrm>
          <a:off x="0" y="0"/>
          <a:ext cx="0" cy="0"/>
          <a:chOff x="0" y="0"/>
          <a:chExt cx="0" cy="0"/>
        </a:xfrm>
      </p:grpSpPr>
      <p:sp>
        <p:nvSpPr>
          <p:cNvPr id="8" name="Rectangle 7"/>
          <p:cNvSpPr/>
          <p:nvPr/>
        </p:nvSpPr>
        <p:spPr bwMode="ltGray">
          <a:xfrm>
            <a:off x="0" y="0"/>
            <a:ext cx="4873752" cy="685800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a:ln>
                <a:noFill/>
              </a:ln>
              <a:solidFill>
                <a:prstClr val="white"/>
              </a:solidFill>
              <a:effectLst/>
              <a:uLnTx/>
              <a:uFillTx/>
              <a:latin typeface="Euphemia"/>
              <a:ea typeface="+mn-ea"/>
              <a:cs typeface="+mn-cs"/>
            </a:endParaRPr>
          </a:p>
        </p:txBody>
      </p:sp>
      <p:sp>
        <p:nvSpPr>
          <p:cNvPr id="2" name="Title 1"/>
          <p:cNvSpPr>
            <a:spLocks noGrp="1"/>
          </p:cNvSpPr>
          <p:nvPr>
            <p:ph type="title"/>
          </p:nvPr>
        </p:nvSpPr>
        <p:spPr>
          <a:xfrm>
            <a:off x="760412" y="2362200"/>
            <a:ext cx="3200400" cy="1990725"/>
          </a:xfrm>
        </p:spPr>
        <p:txBody>
          <a:bodyPr anchor="b">
            <a:normAutofit/>
          </a:bodyPr>
          <a:lstStyle>
            <a:lvl1pPr>
              <a:defRPr sz="34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760412" y="4367308"/>
            <a:ext cx="3200400" cy="1622012"/>
          </a:xfrm>
        </p:spPr>
        <p:txBody>
          <a:bodyPr>
            <a:normAutofit/>
          </a:bodyPr>
          <a:lstStyle>
            <a:lvl1pPr marL="0" indent="0">
              <a:spcBef>
                <a:spcPts val="1200"/>
              </a:spcBef>
              <a:buNone/>
              <a:defRPr sz="16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5362892" y="685800"/>
            <a:ext cx="6370320" cy="54864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4"/>
          <p:cNvSpPr>
            <a:spLocks noGrp="1"/>
          </p:cNvSpPr>
          <p:nvPr>
            <p:ph type="ftr" sz="quarter" idx="11"/>
          </p:nvPr>
        </p:nvSpPr>
        <p:spPr/>
        <p:txBody>
          <a:bodyPr/>
          <a:lstStyle/>
          <a:p>
            <a:endParaRPr/>
          </a:p>
        </p:txBody>
      </p:sp>
      <p:sp>
        <p:nvSpPr>
          <p:cNvPr id="5" name="Date Placeholder 5"/>
          <p:cNvSpPr>
            <a:spLocks noGrp="1"/>
          </p:cNvSpPr>
          <p:nvPr>
            <p:ph type="dt" sz="half" idx="10"/>
          </p:nvPr>
        </p:nvSpPr>
        <p:spPr/>
        <p:txBody>
          <a:bodyPr/>
          <a:lstStyle>
            <a:lvl1pPr>
              <a:defRPr>
                <a:solidFill>
                  <a:schemeClr val="tx2"/>
                </a:solidFill>
              </a:defRPr>
            </a:lvl1pPr>
          </a:lstStyle>
          <a:p>
            <a:fld id="{9E583DDF-CA54-461A-A486-592D2374C532}" type="datetimeFigureOut">
              <a:rPr lang="en-US"/>
              <a:pPr/>
              <a:t>1/16/2022</a:t>
            </a:fld>
            <a:endParaRP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A8D9AD5-F248-4919-864A-CFD76CC027D6}" type="slidenum">
              <a:rPr/>
              <a:pPr/>
              <a:t>‹#›</a:t>
            </a:fld>
            <a:endParaRPr/>
          </a:p>
        </p:txBody>
      </p:sp>
    </p:spTree>
    <p:extLst>
      <p:ext uri="{BB962C8B-B14F-4D97-AF65-F5344CB8AC3E}">
        <p14:creationId xmlns:p14="http://schemas.microsoft.com/office/powerpoint/2010/main" val="37693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bwMode="ltGray">
          <a:xfrm>
            <a:off x="7315200" y="0"/>
            <a:ext cx="4873752" cy="685800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a:ln>
                <a:noFill/>
              </a:ln>
              <a:solidFill>
                <a:prstClr val="white"/>
              </a:solidFill>
              <a:effectLst/>
              <a:uLnTx/>
              <a:uFillTx/>
              <a:latin typeface="Euphemia"/>
              <a:ea typeface="+mn-ea"/>
              <a:cs typeface="+mn-cs"/>
            </a:endParaRPr>
          </a:p>
        </p:txBody>
      </p:sp>
      <p:sp>
        <p:nvSpPr>
          <p:cNvPr id="2" name="Title 1"/>
          <p:cNvSpPr>
            <a:spLocks noGrp="1"/>
          </p:cNvSpPr>
          <p:nvPr>
            <p:ph type="title"/>
          </p:nvPr>
        </p:nvSpPr>
        <p:spPr>
          <a:xfrm>
            <a:off x="7923214" y="2362200"/>
            <a:ext cx="3200400" cy="1993392"/>
          </a:xfrm>
        </p:spPr>
        <p:txBody>
          <a:bodyPr anchor="b">
            <a:normAutofit/>
          </a:bodyPr>
          <a:lstStyle>
            <a:lvl1pPr>
              <a:defRPr sz="3400" b="0">
                <a:solidFill>
                  <a:schemeClr val="bg1"/>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0" y="0"/>
            <a:ext cx="7315200" cy="6858000"/>
          </a:xfrm>
          <a:solidFill>
            <a:schemeClr val="bg2">
              <a:lumMod val="90000"/>
            </a:schemeClr>
          </a:solidFill>
        </p:spPr>
        <p:txBody>
          <a:bodyPr/>
          <a:lstStyle>
            <a:lvl1pPr marL="0" indent="0" algn="ctr">
              <a:buNone/>
              <a:defRPr sz="3200">
                <a:solidFill>
                  <a:schemeClr val="tx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7923214" y="4355592"/>
            <a:ext cx="3200400" cy="1644614"/>
          </a:xfrm>
        </p:spPr>
        <p:txBody>
          <a:bodyPr>
            <a:normAutofit/>
          </a:bodyPr>
          <a:lstStyle>
            <a:lvl1pPr marL="0" indent="0">
              <a:spcBef>
                <a:spcPts val="1200"/>
              </a:spcBef>
              <a:buNone/>
              <a:defRPr sz="16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4"/>
          <p:cNvSpPr>
            <a:spLocks noGrp="1"/>
          </p:cNvSpPr>
          <p:nvPr>
            <p:ph type="ftr" sz="quarter" idx="11"/>
          </p:nvPr>
        </p:nvSpPr>
        <p:spPr/>
        <p:txBody>
          <a:bodyPr/>
          <a:lstStyle/>
          <a:p>
            <a:endParaRPr/>
          </a:p>
        </p:txBody>
      </p:sp>
      <p:sp>
        <p:nvSpPr>
          <p:cNvPr id="5" name="Date Placeholder 5"/>
          <p:cNvSpPr>
            <a:spLocks noGrp="1"/>
          </p:cNvSpPr>
          <p:nvPr>
            <p:ph type="dt" sz="half" idx="10"/>
          </p:nvPr>
        </p:nvSpPr>
        <p:spPr/>
        <p:txBody>
          <a:bodyPr/>
          <a:lstStyle/>
          <a:p>
            <a:fld id="{9E583DDF-CA54-461A-A486-592D2374C532}" type="datetimeFigureOut">
              <a:rPr lang="en-US"/>
              <a:t>1/16/2022</a:t>
            </a:fld>
            <a:endParaRPr/>
          </a:p>
        </p:txBody>
      </p:sp>
      <p:sp>
        <p:nvSpPr>
          <p:cNvPr id="7" name="Slide Number Placeholder 6"/>
          <p:cNvSpPr>
            <a:spLocks noGrp="1"/>
          </p:cNvSpPr>
          <p:nvPr>
            <p:ph type="sldNum" sz="quarter" idx="12"/>
          </p:nvPr>
        </p:nvSpPr>
        <p:spPr/>
        <p:txBody>
          <a:bodyPr/>
          <a:lstStyle/>
          <a:p>
            <a:fld id="{CA8D9AD5-F248-4919-864A-CFD76CC027D6}" type="slidenum">
              <a:rPr/>
              <a:t>‹#›</a:t>
            </a:fld>
            <a:endParaRPr/>
          </a:p>
        </p:txBody>
      </p:sp>
    </p:spTree>
    <p:extLst>
      <p:ext uri="{BB962C8B-B14F-4D97-AF65-F5344CB8AC3E}">
        <p14:creationId xmlns:p14="http://schemas.microsoft.com/office/powerpoint/2010/main" val="137173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3"/>
          <p:cNvSpPr>
            <a:spLocks noGrp="1"/>
          </p:cNvSpPr>
          <p:nvPr>
            <p:ph type="ftr" sz="quarter" idx="11"/>
          </p:nvPr>
        </p:nvSpPr>
        <p:spPr/>
        <p:txBody>
          <a:bodyPr/>
          <a:lstStyle/>
          <a:p>
            <a:endParaRPr/>
          </a:p>
        </p:txBody>
      </p:sp>
      <p:sp>
        <p:nvSpPr>
          <p:cNvPr id="4" name="Date Placeholder 4"/>
          <p:cNvSpPr>
            <a:spLocks noGrp="1"/>
          </p:cNvSpPr>
          <p:nvPr>
            <p:ph type="dt" sz="half" idx="10"/>
          </p:nvPr>
        </p:nvSpPr>
        <p:spPr/>
        <p:txBody>
          <a:bodyPr/>
          <a:lstStyle/>
          <a:p>
            <a:fld id="{9E583DDF-CA54-461A-A486-592D2374C532}" type="datetimeFigureOut">
              <a:rPr lang="en-US"/>
              <a:t>1/16/2022</a:t>
            </a:fld>
            <a:endParaRPr/>
          </a:p>
        </p:txBody>
      </p:sp>
      <p:sp>
        <p:nvSpPr>
          <p:cNvPr id="6" name="Slide Number Placeholder 5"/>
          <p:cNvSpPr>
            <a:spLocks noGrp="1"/>
          </p:cNvSpPr>
          <p:nvPr>
            <p:ph type="sldNum" sz="quarter" idx="12"/>
          </p:nvPr>
        </p:nvSpPr>
        <p:spPr/>
        <p:txBody>
          <a:bodyPr/>
          <a:lstStyle/>
          <a:p>
            <a:fld id="{CA8D9AD5-F248-4919-864A-CFD76CC027D6}" type="slidenum">
              <a:rPr/>
              <a:t>‹#›</a:t>
            </a:fld>
            <a:endParaRPr/>
          </a:p>
        </p:txBody>
      </p:sp>
    </p:spTree>
    <p:extLst>
      <p:ext uri="{BB962C8B-B14F-4D97-AF65-F5344CB8AC3E}">
        <p14:creationId xmlns:p14="http://schemas.microsoft.com/office/powerpoint/2010/main" val="3338572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274638"/>
            <a:ext cx="2628900" cy="5897562"/>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838200" y="274638"/>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3"/>
          <p:cNvSpPr>
            <a:spLocks noGrp="1"/>
          </p:cNvSpPr>
          <p:nvPr>
            <p:ph type="ftr" sz="quarter" idx="11"/>
          </p:nvPr>
        </p:nvSpPr>
        <p:spPr/>
        <p:txBody>
          <a:bodyPr/>
          <a:lstStyle/>
          <a:p>
            <a:endParaRPr/>
          </a:p>
        </p:txBody>
      </p:sp>
      <p:sp>
        <p:nvSpPr>
          <p:cNvPr id="4" name="Date Placeholder 4"/>
          <p:cNvSpPr>
            <a:spLocks noGrp="1"/>
          </p:cNvSpPr>
          <p:nvPr>
            <p:ph type="dt" sz="half" idx="10"/>
          </p:nvPr>
        </p:nvSpPr>
        <p:spPr/>
        <p:txBody>
          <a:bodyPr/>
          <a:lstStyle/>
          <a:p>
            <a:fld id="{9E583DDF-CA54-461A-A486-592D2374C532}" type="datetimeFigureOut">
              <a:rPr lang="en-US"/>
              <a:t>1/16/2022</a:t>
            </a:fld>
            <a:endParaRPr/>
          </a:p>
        </p:txBody>
      </p:sp>
      <p:sp>
        <p:nvSpPr>
          <p:cNvPr id="6" name="Slide Number Placeholder 5"/>
          <p:cNvSpPr>
            <a:spLocks noGrp="1"/>
          </p:cNvSpPr>
          <p:nvPr>
            <p:ph type="sldNum" sz="quarter" idx="12"/>
          </p:nvPr>
        </p:nvSpPr>
        <p:spPr/>
        <p:txBody>
          <a:bodyPr/>
          <a:lstStyle/>
          <a:p>
            <a:fld id="{CA8D9AD5-F248-4919-864A-CFD76CC027D6}" type="slidenum">
              <a:rPr/>
              <a:t>‹#›</a:t>
            </a:fld>
            <a:endParaRPr/>
          </a:p>
        </p:txBody>
      </p:sp>
    </p:spTree>
    <p:extLst>
      <p:ext uri="{BB962C8B-B14F-4D97-AF65-F5344CB8AC3E}">
        <p14:creationId xmlns:p14="http://schemas.microsoft.com/office/powerpoint/2010/main" val="2751558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3"/>
          <p:cNvSpPr>
            <a:spLocks noGrp="1"/>
          </p:cNvSpPr>
          <p:nvPr>
            <p:ph type="ftr" sz="quarter" idx="11"/>
          </p:nvPr>
        </p:nvSpPr>
        <p:spPr/>
        <p:txBody>
          <a:bodyPr/>
          <a:lstStyle/>
          <a:p>
            <a:endParaRPr dirty="0"/>
          </a:p>
        </p:txBody>
      </p:sp>
      <p:sp>
        <p:nvSpPr>
          <p:cNvPr id="4" name="Date Placeholder 4"/>
          <p:cNvSpPr>
            <a:spLocks noGrp="1"/>
          </p:cNvSpPr>
          <p:nvPr>
            <p:ph type="dt" sz="half" idx="10"/>
          </p:nvPr>
        </p:nvSpPr>
        <p:spPr/>
        <p:txBody>
          <a:bodyPr/>
          <a:lstStyle/>
          <a:p>
            <a:fld id="{9E583DDF-CA54-461A-A486-592D2374C532}" type="datetimeFigureOut">
              <a:rPr lang="en-US"/>
              <a:t>1/16/2022</a:t>
            </a:fld>
            <a:endParaRPr/>
          </a:p>
        </p:txBody>
      </p:sp>
      <p:sp>
        <p:nvSpPr>
          <p:cNvPr id="6" name="Slide Number Placeholder 5"/>
          <p:cNvSpPr>
            <a:spLocks noGrp="1"/>
          </p:cNvSpPr>
          <p:nvPr>
            <p:ph type="sldNum" sz="quarter" idx="12"/>
          </p:nvPr>
        </p:nvSpPr>
        <p:spPr/>
        <p:txBody>
          <a:bodyPr/>
          <a:lstStyle/>
          <a:p>
            <a:fld id="{CA8D9AD5-F248-4919-864A-CFD76CC027D6}" type="slidenum">
              <a:rPr/>
              <a:t>‹#›</a:t>
            </a:fld>
            <a:endParaRPr/>
          </a:p>
        </p:txBody>
      </p:sp>
    </p:spTree>
    <p:extLst>
      <p:ext uri="{BB962C8B-B14F-4D97-AF65-F5344CB8AC3E}">
        <p14:creationId xmlns:p14="http://schemas.microsoft.com/office/powerpoint/2010/main" val="4159342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7" name="Rectangle 1"/>
          <p:cNvSpPr/>
          <p:nvPr/>
        </p:nvSpPr>
        <p:spPr bwMode="ltGray">
          <a:xfrm>
            <a:off x="0" y="0"/>
            <a:ext cx="12188826" cy="45720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R="0" lvl="0" indent="0" algn="ctr" fontAlgn="auto">
              <a:lnSpc>
                <a:spcPct val="100000"/>
              </a:lnSpc>
              <a:spcBef>
                <a:spcPts val="0"/>
              </a:spcBef>
              <a:spcAft>
                <a:spcPts val="0"/>
              </a:spcAft>
              <a:buClrTx/>
              <a:buSzTx/>
              <a:buFontTx/>
              <a:buNone/>
              <a:tabLst/>
            </a:pPr>
            <a:endParaRPr kumimoji="0" b="0" i="0" u="none" strike="noStrike" kern="0" cap="none" spc="0" normalizeH="0" baseline="0">
              <a:ln>
                <a:noFill/>
              </a:ln>
              <a:solidFill>
                <a:prstClr val="white"/>
              </a:solidFill>
              <a:effectLst/>
              <a:uLnTx/>
              <a:uFillTx/>
              <a:latin typeface="Euphemia"/>
            </a:endParaRPr>
          </a:p>
        </p:txBody>
      </p:sp>
      <p:sp>
        <p:nvSpPr>
          <p:cNvPr id="8" name="Rectangle 2"/>
          <p:cNvSpPr/>
          <p:nvPr/>
        </p:nvSpPr>
        <p:spPr bwMode="white">
          <a:xfrm>
            <a:off x="-1" y="411480"/>
            <a:ext cx="12188826" cy="4572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1524000" y="1143000"/>
            <a:ext cx="9144000" cy="2667000"/>
          </a:xfrm>
        </p:spPr>
        <p:txBody>
          <a:bodyPr anchor="b">
            <a:normAutofit/>
          </a:bodyPr>
          <a:lstStyle>
            <a:lvl1pPr algn="ctr">
              <a:defRPr sz="5200" b="0"/>
            </a:lvl1pPr>
          </a:lstStyle>
          <a:p>
            <a:r>
              <a:rPr lang="en-US"/>
              <a:t>Click to edit Master title style</a:t>
            </a:r>
            <a:endParaRPr/>
          </a:p>
        </p:txBody>
      </p:sp>
      <p:sp>
        <p:nvSpPr>
          <p:cNvPr id="3" name="Text Placeholder 2"/>
          <p:cNvSpPr>
            <a:spLocks noGrp="1"/>
          </p:cNvSpPr>
          <p:nvPr>
            <p:ph type="body" idx="1"/>
          </p:nvPr>
        </p:nvSpPr>
        <p:spPr>
          <a:xfrm>
            <a:off x="1524000" y="3810000"/>
            <a:ext cx="9144000" cy="1143000"/>
          </a:xfrm>
        </p:spPr>
        <p:txBody>
          <a:bodyPr anchor="t">
            <a:normAutofit/>
          </a:bodyPr>
          <a:lstStyle>
            <a:lvl1pPr marL="0" indent="0" algn="ctr">
              <a:spcBef>
                <a:spcPts val="0"/>
              </a:spcBef>
              <a:buNone/>
              <a:defRPr sz="2400" cap="none"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3"/>
          <p:cNvSpPr>
            <a:spLocks noGrp="1"/>
          </p:cNvSpPr>
          <p:nvPr>
            <p:ph type="ftr" sz="quarter" idx="11"/>
          </p:nvPr>
        </p:nvSpPr>
        <p:spPr/>
        <p:txBody>
          <a:bodyPr/>
          <a:lstStyle/>
          <a:p>
            <a:endParaRPr/>
          </a:p>
        </p:txBody>
      </p:sp>
      <p:sp>
        <p:nvSpPr>
          <p:cNvPr id="4" name="Date Placeholder 4"/>
          <p:cNvSpPr>
            <a:spLocks noGrp="1"/>
          </p:cNvSpPr>
          <p:nvPr>
            <p:ph type="dt" sz="half" idx="10"/>
          </p:nvPr>
        </p:nvSpPr>
        <p:spPr/>
        <p:txBody>
          <a:bodyPr/>
          <a:lstStyle/>
          <a:p>
            <a:fld id="{9E583DDF-CA54-461A-A486-592D2374C532}" type="datetimeFigureOut">
              <a:rPr lang="en-US"/>
              <a:t>1/16/2022</a:t>
            </a:fld>
            <a:endParaRPr/>
          </a:p>
        </p:txBody>
      </p:sp>
      <p:sp>
        <p:nvSpPr>
          <p:cNvPr id="6" name="Slide Number Placeholder 5"/>
          <p:cNvSpPr>
            <a:spLocks noGrp="1"/>
          </p:cNvSpPr>
          <p:nvPr>
            <p:ph type="sldNum" sz="quarter" idx="12"/>
          </p:nvPr>
        </p:nvSpPr>
        <p:spPr/>
        <p:txBody>
          <a:bodyPr/>
          <a:lstStyle/>
          <a:p>
            <a:fld id="{CA8D9AD5-F248-4919-864A-CFD76CC027D6}" type="slidenum">
              <a:rPr/>
              <a:t>‹#›</a:t>
            </a:fld>
            <a:endParaRPr/>
          </a:p>
        </p:txBody>
      </p:sp>
    </p:spTree>
    <p:extLst>
      <p:ext uri="{BB962C8B-B14F-4D97-AF65-F5344CB8AC3E}">
        <p14:creationId xmlns:p14="http://schemas.microsoft.com/office/powerpoint/2010/main" val="27158437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Alternate 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1143000"/>
            <a:ext cx="9144000" cy="2667000"/>
          </a:xfrm>
        </p:spPr>
        <p:txBody>
          <a:bodyPr anchor="b">
            <a:normAutofit/>
          </a:bodyPr>
          <a:lstStyle>
            <a:lvl1pPr algn="ctr">
              <a:defRPr sz="5200" b="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3" y="3810000"/>
            <a:ext cx="9144000" cy="1143000"/>
          </a:xfrm>
        </p:spPr>
        <p:txBody>
          <a:bodyPr anchor="t">
            <a:normAutofit/>
          </a:bodyPr>
          <a:lstStyle>
            <a:lvl1pPr marL="0" indent="0" algn="ctr">
              <a:spcBef>
                <a:spcPts val="0"/>
              </a:spcBef>
              <a:buNone/>
              <a:defRPr sz="2400" cap="none" baseline="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3"/>
          <p:cNvSpPr>
            <a:spLocks noGrp="1"/>
          </p:cNvSpPr>
          <p:nvPr>
            <p:ph type="ftr" sz="quarter" idx="11"/>
          </p:nvPr>
        </p:nvSpPr>
        <p:spPr/>
        <p:txBody>
          <a:bodyPr/>
          <a:lstStyle>
            <a:lvl1pPr>
              <a:defRPr>
                <a:solidFill>
                  <a:schemeClr val="tx2"/>
                </a:solidFill>
              </a:defRPr>
            </a:lvl1pPr>
          </a:lstStyle>
          <a:p>
            <a:endParaRPr/>
          </a:p>
        </p:txBody>
      </p:sp>
      <p:sp>
        <p:nvSpPr>
          <p:cNvPr id="4" name="Date Placeholder 4"/>
          <p:cNvSpPr>
            <a:spLocks noGrp="1"/>
          </p:cNvSpPr>
          <p:nvPr>
            <p:ph type="dt" sz="half" idx="10"/>
          </p:nvPr>
        </p:nvSpPr>
        <p:spPr/>
        <p:txBody>
          <a:bodyPr/>
          <a:lstStyle>
            <a:lvl1pPr>
              <a:defRPr>
                <a:solidFill>
                  <a:schemeClr val="tx2"/>
                </a:solidFill>
              </a:defRPr>
            </a:lvl1pPr>
          </a:lstStyle>
          <a:p>
            <a:fld id="{9E583DDF-CA54-461A-A486-592D2374C532}" type="datetimeFigureOut">
              <a:rPr lang="en-US"/>
              <a:pPr/>
              <a:t>1/16/2022</a:t>
            </a:fld>
            <a:endParaRPr/>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CA8D9AD5-F248-4919-864A-CFD76CC027D6}" type="slidenum">
              <a:rPr/>
              <a:pPr/>
              <a:t>‹#›</a:t>
            </a:fld>
            <a:endParaRPr/>
          </a:p>
        </p:txBody>
      </p:sp>
    </p:spTree>
    <p:extLst>
      <p:ext uri="{BB962C8B-B14F-4D97-AF65-F5344CB8AC3E}">
        <p14:creationId xmlns:p14="http://schemas.microsoft.com/office/powerpoint/2010/main" val="28043280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341120" y="1901952"/>
            <a:ext cx="4572000" cy="4123944"/>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78880" y="1901952"/>
            <a:ext cx="4572000" cy="4123944"/>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4"/>
          <p:cNvSpPr>
            <a:spLocks noGrp="1"/>
          </p:cNvSpPr>
          <p:nvPr>
            <p:ph type="ftr" sz="quarter" idx="11"/>
          </p:nvPr>
        </p:nvSpPr>
        <p:spPr/>
        <p:txBody>
          <a:bodyPr/>
          <a:lstStyle/>
          <a:p>
            <a:endParaRPr/>
          </a:p>
        </p:txBody>
      </p:sp>
      <p:sp>
        <p:nvSpPr>
          <p:cNvPr id="5" name="Date Placeholder 5"/>
          <p:cNvSpPr>
            <a:spLocks noGrp="1"/>
          </p:cNvSpPr>
          <p:nvPr>
            <p:ph type="dt" sz="half" idx="10"/>
          </p:nvPr>
        </p:nvSpPr>
        <p:spPr/>
        <p:txBody>
          <a:bodyPr/>
          <a:lstStyle/>
          <a:p>
            <a:fld id="{9DD7D43D-6574-4C7B-808D-C6C12215A4D4}" type="datetimeFigureOut">
              <a:rPr lang="en-US"/>
              <a:t>1/16/2022</a:t>
            </a:fld>
            <a:endParaRPr/>
          </a:p>
        </p:txBody>
      </p:sp>
      <p:sp>
        <p:nvSpPr>
          <p:cNvPr id="7" name="Slide Number Placeholder 6"/>
          <p:cNvSpPr>
            <a:spLocks noGrp="1"/>
          </p:cNvSpPr>
          <p:nvPr>
            <p:ph type="sldNum" sz="quarter" idx="12"/>
          </p:nvPr>
        </p:nvSpPr>
        <p:spPr/>
        <p:txBody>
          <a:bodyPr/>
          <a:lstStyle/>
          <a:p>
            <a:fld id="{A0ECE5F2-81AA-4605-B028-6FBA391056AF}" type="slidenum">
              <a:rPr/>
              <a:t>‹#›</a:t>
            </a:fld>
            <a:endParaRPr/>
          </a:p>
        </p:txBody>
      </p:sp>
    </p:spTree>
    <p:extLst>
      <p:ext uri="{BB962C8B-B14F-4D97-AF65-F5344CB8AC3E}">
        <p14:creationId xmlns:p14="http://schemas.microsoft.com/office/powerpoint/2010/main" val="3117078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341120" y="1837464"/>
            <a:ext cx="4572000" cy="766588"/>
          </a:xfrm>
        </p:spPr>
        <p:txBody>
          <a:bodyPr anchor="ctr">
            <a:normAutofit/>
          </a:bodyPr>
          <a:lstStyle>
            <a:lvl1pPr marL="0" indent="0">
              <a:spcBef>
                <a:spcPts val="0"/>
              </a:spcBef>
              <a:buNone/>
              <a:defRPr sz="2200" b="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41120" y="2740732"/>
            <a:ext cx="4572000" cy="3288847"/>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78880" y="1837464"/>
            <a:ext cx="4572000" cy="766588"/>
          </a:xfrm>
        </p:spPr>
        <p:txBody>
          <a:bodyPr anchor="ctr">
            <a:normAutofit/>
          </a:bodyPr>
          <a:lstStyle>
            <a:lvl1pPr marL="0" indent="0">
              <a:spcBef>
                <a:spcPts val="0"/>
              </a:spcBef>
              <a:buNone/>
              <a:defRPr sz="2200" b="0"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78880" y="2740732"/>
            <a:ext cx="4572000" cy="3288847"/>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6"/>
          <p:cNvSpPr>
            <a:spLocks noGrp="1"/>
          </p:cNvSpPr>
          <p:nvPr>
            <p:ph type="ftr" sz="quarter" idx="11"/>
          </p:nvPr>
        </p:nvSpPr>
        <p:spPr/>
        <p:txBody>
          <a:bodyPr/>
          <a:lstStyle/>
          <a:p>
            <a:endParaRPr/>
          </a:p>
        </p:txBody>
      </p:sp>
      <p:sp>
        <p:nvSpPr>
          <p:cNvPr id="7" name="Date Placeholder 7"/>
          <p:cNvSpPr>
            <a:spLocks noGrp="1"/>
          </p:cNvSpPr>
          <p:nvPr>
            <p:ph type="dt" sz="half" idx="10"/>
          </p:nvPr>
        </p:nvSpPr>
        <p:spPr/>
        <p:txBody>
          <a:bodyPr/>
          <a:lstStyle/>
          <a:p>
            <a:fld id="{9E583DDF-CA54-461A-A486-592D2374C532}" type="datetimeFigureOut">
              <a:rPr lang="en-US"/>
              <a:t>1/16/2022</a:t>
            </a:fld>
            <a:endParaRPr/>
          </a:p>
        </p:txBody>
      </p:sp>
      <p:sp>
        <p:nvSpPr>
          <p:cNvPr id="9" name="Slide Number Placeholder 8"/>
          <p:cNvSpPr>
            <a:spLocks noGrp="1"/>
          </p:cNvSpPr>
          <p:nvPr>
            <p:ph type="sldNum" sz="quarter" idx="12"/>
          </p:nvPr>
        </p:nvSpPr>
        <p:spPr/>
        <p:txBody>
          <a:bodyPr/>
          <a:lstStyle/>
          <a:p>
            <a:fld id="{CA8D9AD5-F248-4919-864A-CFD76CC027D6}" type="slidenum">
              <a:rPr/>
              <a:t>‹#›</a:t>
            </a:fld>
            <a:endParaRPr/>
          </a:p>
        </p:txBody>
      </p:sp>
    </p:spTree>
    <p:extLst>
      <p:ext uri="{BB962C8B-B14F-4D97-AF65-F5344CB8AC3E}">
        <p14:creationId xmlns:p14="http://schemas.microsoft.com/office/powerpoint/2010/main" val="4057080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2"/>
          <p:cNvSpPr>
            <a:spLocks noGrp="1"/>
          </p:cNvSpPr>
          <p:nvPr>
            <p:ph type="ftr" sz="quarter" idx="11"/>
          </p:nvPr>
        </p:nvSpPr>
        <p:spPr/>
        <p:txBody>
          <a:bodyPr/>
          <a:lstStyle/>
          <a:p>
            <a:endParaRPr/>
          </a:p>
        </p:txBody>
      </p:sp>
      <p:sp>
        <p:nvSpPr>
          <p:cNvPr id="3" name="Date Placeholder 3"/>
          <p:cNvSpPr>
            <a:spLocks noGrp="1"/>
          </p:cNvSpPr>
          <p:nvPr>
            <p:ph type="dt" sz="half" idx="10"/>
          </p:nvPr>
        </p:nvSpPr>
        <p:spPr/>
        <p:txBody>
          <a:bodyPr/>
          <a:lstStyle/>
          <a:p>
            <a:fld id="{9E583DDF-CA54-461A-A486-592D2374C532}" type="datetimeFigureOut">
              <a:rPr lang="en-US"/>
              <a:t>1/16/2022</a:t>
            </a:fld>
            <a:endParaRPr/>
          </a:p>
        </p:txBody>
      </p:sp>
      <p:sp>
        <p:nvSpPr>
          <p:cNvPr id="5" name="Slide Number Placeholder 4"/>
          <p:cNvSpPr>
            <a:spLocks noGrp="1"/>
          </p:cNvSpPr>
          <p:nvPr>
            <p:ph type="sldNum" sz="quarter" idx="12"/>
          </p:nvPr>
        </p:nvSpPr>
        <p:spPr/>
        <p:txBody>
          <a:bodyPr/>
          <a:lstStyle/>
          <a:p>
            <a:fld id="{CA8D9AD5-F248-4919-864A-CFD76CC027D6}" type="slidenum">
              <a:rPr/>
              <a:t>‹#›</a:t>
            </a:fld>
            <a:endParaRPr/>
          </a:p>
        </p:txBody>
      </p:sp>
    </p:spTree>
    <p:extLst>
      <p:ext uri="{BB962C8B-B14F-4D97-AF65-F5344CB8AC3E}">
        <p14:creationId xmlns:p14="http://schemas.microsoft.com/office/powerpoint/2010/main" val="842011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1"/>
          <p:cNvSpPr>
            <a:spLocks noGrp="1"/>
          </p:cNvSpPr>
          <p:nvPr>
            <p:ph type="ftr" sz="quarter" idx="11"/>
          </p:nvPr>
        </p:nvSpPr>
        <p:spPr/>
        <p:txBody>
          <a:bodyPr/>
          <a:lstStyle>
            <a:lvl1pPr>
              <a:defRPr>
                <a:solidFill>
                  <a:schemeClr val="tx2"/>
                </a:solidFill>
              </a:defRPr>
            </a:lvl1pPr>
          </a:lstStyle>
          <a:p>
            <a:endParaRPr/>
          </a:p>
        </p:txBody>
      </p:sp>
      <p:sp>
        <p:nvSpPr>
          <p:cNvPr id="2" name="Date Placeholder 2"/>
          <p:cNvSpPr>
            <a:spLocks noGrp="1"/>
          </p:cNvSpPr>
          <p:nvPr>
            <p:ph type="dt" sz="half" idx="10"/>
          </p:nvPr>
        </p:nvSpPr>
        <p:spPr/>
        <p:txBody>
          <a:bodyPr/>
          <a:lstStyle>
            <a:lvl1pPr>
              <a:defRPr>
                <a:solidFill>
                  <a:schemeClr val="tx2"/>
                </a:solidFill>
              </a:defRPr>
            </a:lvl1pPr>
          </a:lstStyle>
          <a:p>
            <a:fld id="{9E583DDF-CA54-461A-A486-592D2374C532}" type="datetimeFigureOut">
              <a:rPr lang="en-US"/>
              <a:pPr/>
              <a:t>1/16/2022</a:t>
            </a:fld>
            <a:endParaRPr/>
          </a:p>
        </p:txBody>
      </p:sp>
      <p:sp>
        <p:nvSpPr>
          <p:cNvPr id="4" name="Slide Number Placeholder 3"/>
          <p:cNvSpPr>
            <a:spLocks noGrp="1"/>
          </p:cNvSpPr>
          <p:nvPr>
            <p:ph type="sldNum" sz="quarter" idx="12"/>
          </p:nvPr>
        </p:nvSpPr>
        <p:spPr/>
        <p:txBody>
          <a:bodyPr/>
          <a:lstStyle>
            <a:lvl1pPr>
              <a:defRPr>
                <a:solidFill>
                  <a:schemeClr val="tx2"/>
                </a:solidFill>
              </a:defRPr>
            </a:lvl1pPr>
          </a:lstStyle>
          <a:p>
            <a:fld id="{CA8D9AD5-F248-4919-864A-CFD76CC027D6}" type="slidenum">
              <a:rPr/>
              <a:pPr/>
              <a:t>‹#›</a:t>
            </a:fld>
            <a:endParaRPr/>
          </a:p>
        </p:txBody>
      </p:sp>
    </p:spTree>
    <p:extLst>
      <p:ext uri="{BB962C8B-B14F-4D97-AF65-F5344CB8AC3E}">
        <p14:creationId xmlns:p14="http://schemas.microsoft.com/office/powerpoint/2010/main" val="2559003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0412" y="2362200"/>
            <a:ext cx="3200400" cy="1990725"/>
          </a:xfrm>
        </p:spPr>
        <p:txBody>
          <a:bodyPr anchor="b">
            <a:normAutofit/>
          </a:bodyPr>
          <a:lstStyle>
            <a:lvl1pPr>
              <a:defRPr sz="3400" b="0"/>
            </a:lvl1pPr>
          </a:lstStyle>
          <a:p>
            <a:r>
              <a:rPr lang="en-US"/>
              <a:t>Click to edit Master title style</a:t>
            </a:r>
            <a:endParaRPr/>
          </a:p>
        </p:txBody>
      </p:sp>
      <p:sp>
        <p:nvSpPr>
          <p:cNvPr id="4" name="Text Placeholder 3"/>
          <p:cNvSpPr>
            <a:spLocks noGrp="1"/>
          </p:cNvSpPr>
          <p:nvPr>
            <p:ph type="body" sz="half" idx="2"/>
          </p:nvPr>
        </p:nvSpPr>
        <p:spPr>
          <a:xfrm>
            <a:off x="760412" y="4367308"/>
            <a:ext cx="3200400" cy="1622012"/>
          </a:xfrm>
        </p:spPr>
        <p:txBody>
          <a:bodyPr>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494212" y="685800"/>
            <a:ext cx="7239001" cy="54864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4"/>
          <p:cNvSpPr>
            <a:spLocks noGrp="1"/>
          </p:cNvSpPr>
          <p:nvPr>
            <p:ph type="ftr" sz="quarter" idx="11"/>
          </p:nvPr>
        </p:nvSpPr>
        <p:spPr/>
        <p:txBody>
          <a:bodyPr/>
          <a:lstStyle/>
          <a:p>
            <a:endParaRPr/>
          </a:p>
        </p:txBody>
      </p:sp>
      <p:sp>
        <p:nvSpPr>
          <p:cNvPr id="5" name="Date Placeholder 5"/>
          <p:cNvSpPr>
            <a:spLocks noGrp="1"/>
          </p:cNvSpPr>
          <p:nvPr>
            <p:ph type="dt" sz="half" idx="10"/>
          </p:nvPr>
        </p:nvSpPr>
        <p:spPr/>
        <p:txBody>
          <a:bodyPr/>
          <a:lstStyle/>
          <a:p>
            <a:fld id="{9E583DDF-CA54-461A-A486-592D2374C532}" type="datetimeFigureOut">
              <a:rPr lang="en-US"/>
              <a:t>1/16/2022</a:t>
            </a:fld>
            <a:endParaRPr/>
          </a:p>
        </p:txBody>
      </p:sp>
      <p:sp>
        <p:nvSpPr>
          <p:cNvPr id="7" name="Slide Number Placeholder 6"/>
          <p:cNvSpPr>
            <a:spLocks noGrp="1"/>
          </p:cNvSpPr>
          <p:nvPr>
            <p:ph type="sldNum" sz="quarter" idx="12"/>
          </p:nvPr>
        </p:nvSpPr>
        <p:spPr/>
        <p:txBody>
          <a:bodyPr/>
          <a:lstStyle/>
          <a:p>
            <a:fld id="{CA8D9AD5-F248-4919-864A-CFD76CC027D6}" type="slidenum">
              <a:rPr/>
              <a:t>‹#›</a:t>
            </a:fld>
            <a:endParaRPr/>
          </a:p>
        </p:txBody>
      </p:sp>
    </p:spTree>
    <p:extLst>
      <p:ext uri="{BB962C8B-B14F-4D97-AF65-F5344CB8AC3E}">
        <p14:creationId xmlns:p14="http://schemas.microsoft.com/office/powerpoint/2010/main" val="1435946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41120" y="467360"/>
            <a:ext cx="9509760" cy="1233424"/>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341120" y="1901952"/>
            <a:ext cx="9509760" cy="412762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Rectangle 3"/>
          <p:cNvSpPr/>
          <p:nvPr/>
        </p:nvSpPr>
        <p:spPr bwMode="ltGray">
          <a:xfrm>
            <a:off x="1587" y="6583680"/>
            <a:ext cx="12188826" cy="274320"/>
          </a:xfrm>
          <a:prstGeom prst="rect">
            <a:avLst/>
          </a:prstGeom>
          <a:gradFill flip="none" rotWithShape="1">
            <a:gsLst>
              <a:gs pos="100000">
                <a:schemeClr val="tx2">
                  <a:lumMod val="75000"/>
                </a:schemeClr>
              </a:gs>
              <a:gs pos="0">
                <a:schemeClr val="tx2"/>
              </a:gs>
            </a:gsLst>
            <a:path path="circle">
              <a:fillToRect l="50000" t="50000" r="50000" b="50000"/>
            </a:path>
            <a:tileRect/>
          </a:gradFill>
          <a:ln w="9525" cap="flat" cmpd="sng" algn="ctr">
            <a:noFill/>
            <a:prstDash val="solid"/>
          </a:ln>
          <a:effectLst/>
        </p:spPr>
        <p:txBody>
          <a:bodyPr rtlCol="0" anchor="ctr"/>
          <a:lstStyle/>
          <a:p>
            <a:pPr marR="0" lvl="0" indent="0" algn="ctr" fontAlgn="auto">
              <a:lnSpc>
                <a:spcPct val="100000"/>
              </a:lnSpc>
              <a:spcBef>
                <a:spcPts val="0"/>
              </a:spcBef>
              <a:spcAft>
                <a:spcPts val="0"/>
              </a:spcAft>
              <a:buClrTx/>
              <a:buSzTx/>
              <a:buFontTx/>
              <a:buNone/>
              <a:tabLst/>
            </a:pPr>
            <a:endParaRPr kumimoji="0" b="0" i="0" u="none" strike="noStrike" kern="0" cap="none" spc="0" normalizeH="0" baseline="0">
              <a:ln>
                <a:noFill/>
              </a:ln>
              <a:solidFill>
                <a:prstClr val="white"/>
              </a:solidFill>
              <a:effectLst/>
              <a:uLnTx/>
              <a:uFillTx/>
              <a:latin typeface="Euphemia"/>
            </a:endParaRPr>
          </a:p>
        </p:txBody>
      </p:sp>
      <p:sp>
        <p:nvSpPr>
          <p:cNvPr id="5" name="Footer Placeholder 4"/>
          <p:cNvSpPr>
            <a:spLocks noGrp="1"/>
          </p:cNvSpPr>
          <p:nvPr>
            <p:ph type="ftr" sz="quarter" idx="3"/>
          </p:nvPr>
        </p:nvSpPr>
        <p:spPr>
          <a:xfrm>
            <a:off x="1341120" y="6614494"/>
            <a:ext cx="7159752" cy="237744"/>
          </a:xfrm>
          <a:prstGeom prst="rect">
            <a:avLst/>
          </a:prstGeom>
        </p:spPr>
        <p:txBody>
          <a:bodyPr vert="horz" lIns="91440" tIns="45720" rIns="91440" bIns="45720" rtlCol="0" anchor="ctr"/>
          <a:lstStyle>
            <a:lvl1pPr algn="l">
              <a:defRPr sz="1100" cap="all" baseline="0">
                <a:solidFill>
                  <a:schemeClr val="bg2"/>
                </a:solidFill>
              </a:defRPr>
            </a:lvl1pPr>
          </a:lstStyle>
          <a:p>
            <a:endParaRPr lang="en-US" dirty="0"/>
          </a:p>
        </p:txBody>
      </p:sp>
      <p:sp>
        <p:nvSpPr>
          <p:cNvPr id="8" name="Rectangle 5"/>
          <p:cNvSpPr/>
          <p:nvPr/>
        </p:nvSpPr>
        <p:spPr bwMode="white">
          <a:xfrm>
            <a:off x="1587" y="6583680"/>
            <a:ext cx="12188826" cy="4572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Date Placeholder 6"/>
          <p:cNvSpPr>
            <a:spLocks noGrp="1"/>
          </p:cNvSpPr>
          <p:nvPr>
            <p:ph type="dt" sz="half" idx="2"/>
          </p:nvPr>
        </p:nvSpPr>
        <p:spPr>
          <a:xfrm>
            <a:off x="8875776" y="6614494"/>
            <a:ext cx="960120" cy="237744"/>
          </a:xfrm>
          <a:prstGeom prst="rect">
            <a:avLst/>
          </a:prstGeom>
        </p:spPr>
        <p:txBody>
          <a:bodyPr vert="horz" lIns="91440" tIns="45720" rIns="91440" bIns="45720" rtlCol="0" anchor="ctr"/>
          <a:lstStyle>
            <a:lvl1pPr algn="r">
              <a:defRPr sz="1100">
                <a:solidFill>
                  <a:schemeClr val="bg2"/>
                </a:solidFill>
              </a:defRPr>
            </a:lvl1pPr>
          </a:lstStyle>
          <a:p>
            <a:fld id="{9E583DDF-CA54-461A-A486-592D2374C532}" type="datetimeFigureOut">
              <a:rPr lang="en-US" smtClean="0"/>
              <a:pPr/>
              <a:t>1/16/2022</a:t>
            </a:fld>
            <a:endParaRPr lang="en-US"/>
          </a:p>
        </p:txBody>
      </p:sp>
      <p:sp>
        <p:nvSpPr>
          <p:cNvPr id="6" name="Slide Number Placeholder 7"/>
          <p:cNvSpPr>
            <a:spLocks noGrp="1"/>
          </p:cNvSpPr>
          <p:nvPr>
            <p:ph type="sldNum" sz="quarter" idx="4"/>
          </p:nvPr>
        </p:nvSpPr>
        <p:spPr>
          <a:xfrm>
            <a:off x="10210800" y="6614494"/>
            <a:ext cx="640080" cy="237744"/>
          </a:xfrm>
          <a:prstGeom prst="rect">
            <a:avLst/>
          </a:prstGeom>
        </p:spPr>
        <p:txBody>
          <a:bodyPr vert="horz" lIns="91440" tIns="45720" rIns="91440" bIns="45720" rtlCol="0" anchor="ctr"/>
          <a:lstStyle>
            <a:lvl1pPr algn="r">
              <a:defRPr sz="1100">
                <a:solidFill>
                  <a:schemeClr val="bg2"/>
                </a:solidFill>
              </a:defRPr>
            </a:lvl1pPr>
          </a:lstStyle>
          <a:p>
            <a:fld id="{CA8D9AD5-F248-4919-864A-CFD76CC027D6}" type="slidenum">
              <a:rPr lang="en-US" smtClean="0"/>
              <a:pPr/>
              <a:t>‹#›</a:t>
            </a:fld>
            <a:endParaRPr lang="en-US"/>
          </a:p>
        </p:txBody>
      </p:sp>
    </p:spTree>
    <p:extLst>
      <p:ext uri="{BB962C8B-B14F-4D97-AF65-F5344CB8AC3E}">
        <p14:creationId xmlns:p14="http://schemas.microsoft.com/office/powerpoint/2010/main" val="25637609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2" r:id="rId4"/>
    <p:sldLayoutId id="2147483661" r:id="rId5"/>
    <p:sldLayoutId id="2147483653" r:id="rId6"/>
    <p:sldLayoutId id="2147483654" r:id="rId7"/>
    <p:sldLayoutId id="2147483655" r:id="rId8"/>
    <p:sldLayoutId id="2147483656" r:id="rId9"/>
    <p:sldLayoutId id="2147483663" r:id="rId10"/>
    <p:sldLayoutId id="2147483657" r:id="rId11"/>
    <p:sldLayoutId id="2147483658" r:id="rId12"/>
    <p:sldLayoutId id="214748365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marL="0" indent="0" algn="l" defTabSz="914400" rtl="0" eaLnBrk="1" latinLnBrk="0" hangingPunct="1">
        <a:lnSpc>
          <a:spcPct val="90000"/>
        </a:lnSpc>
        <a:spcBef>
          <a:spcPct val="0"/>
        </a:spcBef>
        <a:buFont typeface="Arial" pitchFamily="34" charset="0"/>
        <a:buNone/>
        <a:defRPr sz="3400" kern="1200">
          <a:solidFill>
            <a:schemeClr val="tx2">
              <a:lumMod val="75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2"/>
        </a:buClr>
        <a:buSzPct val="100000"/>
        <a:buFont typeface="Arial" pitchFamily="34" charset="0"/>
        <a:buChar char="▪"/>
        <a:defRPr sz="2000" kern="1200">
          <a:solidFill>
            <a:schemeClr val="tx2"/>
          </a:solidFill>
          <a:latin typeface="+mn-lt"/>
          <a:ea typeface="+mn-ea"/>
          <a:cs typeface="+mn-cs"/>
        </a:defRPr>
      </a:lvl1pPr>
      <a:lvl2pPr marL="594360" indent="-228600" algn="l" defTabSz="914400" rtl="0" eaLnBrk="1" latinLnBrk="0" hangingPunct="1">
        <a:lnSpc>
          <a:spcPct val="90000"/>
        </a:lnSpc>
        <a:spcBef>
          <a:spcPts val="1000"/>
        </a:spcBef>
        <a:buClr>
          <a:schemeClr val="tx2"/>
        </a:buClr>
        <a:buSzPct val="100000"/>
        <a:buFont typeface="Arial" pitchFamily="34" charset="0"/>
        <a:buChar char="▪"/>
        <a:defRPr sz="1800" kern="1200">
          <a:solidFill>
            <a:schemeClr val="tx2"/>
          </a:solidFill>
          <a:latin typeface="+mn-lt"/>
          <a:ea typeface="+mn-ea"/>
          <a:cs typeface="+mn-cs"/>
        </a:defRPr>
      </a:lvl2pPr>
      <a:lvl3pPr marL="914400" indent="-228600" algn="l" defTabSz="914400" rtl="0" eaLnBrk="1" latinLnBrk="0" hangingPunct="1">
        <a:lnSpc>
          <a:spcPct val="90000"/>
        </a:lnSpc>
        <a:spcBef>
          <a:spcPts val="800"/>
        </a:spcBef>
        <a:buClr>
          <a:schemeClr val="tx2"/>
        </a:buClr>
        <a:buSzPct val="100000"/>
        <a:buFont typeface="Arial" pitchFamily="34" charset="0"/>
        <a:buChar char="▪"/>
        <a:defRPr sz="1600" kern="1200">
          <a:solidFill>
            <a:schemeClr val="tx2"/>
          </a:solidFill>
          <a:latin typeface="+mn-lt"/>
          <a:ea typeface="+mn-ea"/>
          <a:cs typeface="+mn-cs"/>
        </a:defRPr>
      </a:lvl3pPr>
      <a:lvl4pPr marL="1234440" indent="-228600" algn="l" defTabSz="914400" rtl="0" eaLnBrk="1" latinLnBrk="0" hangingPunct="1">
        <a:lnSpc>
          <a:spcPct val="90000"/>
        </a:lnSpc>
        <a:spcBef>
          <a:spcPts val="800"/>
        </a:spcBef>
        <a:buClr>
          <a:schemeClr val="tx2"/>
        </a:buClr>
        <a:buSzPct val="100000"/>
        <a:buFont typeface="Arial" pitchFamily="34" charset="0"/>
        <a:buChar char="▪"/>
        <a:defRPr sz="1400" kern="1200">
          <a:solidFill>
            <a:schemeClr val="tx2"/>
          </a:solidFill>
          <a:latin typeface="+mn-lt"/>
          <a:ea typeface="+mn-ea"/>
          <a:cs typeface="+mn-cs"/>
        </a:defRPr>
      </a:lvl4pPr>
      <a:lvl5pPr marL="1554480" indent="-228600" algn="l" defTabSz="914400" rtl="0" eaLnBrk="1" latinLnBrk="0" hangingPunct="1">
        <a:lnSpc>
          <a:spcPct val="90000"/>
        </a:lnSpc>
        <a:spcBef>
          <a:spcPts val="800"/>
        </a:spcBef>
        <a:buClr>
          <a:schemeClr val="tx2"/>
        </a:buClr>
        <a:buSzPct val="100000"/>
        <a:buFont typeface="Arial" pitchFamily="34" charset="0"/>
        <a:buChar char="▪"/>
        <a:defRPr sz="1400" kern="1200">
          <a:solidFill>
            <a:schemeClr val="tx2"/>
          </a:solidFill>
          <a:latin typeface="+mn-lt"/>
          <a:ea typeface="+mn-ea"/>
          <a:cs typeface="+mn-cs"/>
        </a:defRPr>
      </a:lvl5pPr>
      <a:lvl6pPr marL="1874520" indent="-228600" algn="l" defTabSz="914400" rtl="0" eaLnBrk="1" latinLnBrk="0" hangingPunct="1">
        <a:lnSpc>
          <a:spcPct val="90000"/>
        </a:lnSpc>
        <a:spcBef>
          <a:spcPts val="800"/>
        </a:spcBef>
        <a:buSzPct val="100000"/>
        <a:buFont typeface="Arial" pitchFamily="34" charset="0"/>
        <a:buChar char="▪"/>
        <a:defRPr sz="1400" kern="1200">
          <a:solidFill>
            <a:schemeClr val="tx2"/>
          </a:solidFill>
          <a:latin typeface="+mn-lt"/>
          <a:ea typeface="+mn-ea"/>
          <a:cs typeface="+mn-cs"/>
        </a:defRPr>
      </a:lvl6pPr>
      <a:lvl7pPr marL="2194560" indent="-228600" algn="l" defTabSz="914400" rtl="0" eaLnBrk="1" latinLnBrk="0" hangingPunct="1">
        <a:lnSpc>
          <a:spcPct val="90000"/>
        </a:lnSpc>
        <a:spcBef>
          <a:spcPts val="800"/>
        </a:spcBef>
        <a:buSzPct val="100000"/>
        <a:buFont typeface="Arial" pitchFamily="34" charset="0"/>
        <a:buChar char="▪"/>
        <a:defRPr sz="1400" kern="1200" baseline="0">
          <a:solidFill>
            <a:schemeClr val="tx2"/>
          </a:solidFill>
          <a:latin typeface="+mn-lt"/>
          <a:ea typeface="+mn-ea"/>
          <a:cs typeface="+mn-cs"/>
        </a:defRPr>
      </a:lvl7pPr>
      <a:lvl8pPr marL="2514600" indent="-228600" algn="l" defTabSz="914400" rtl="0" eaLnBrk="1" latinLnBrk="0" hangingPunct="1">
        <a:lnSpc>
          <a:spcPct val="90000"/>
        </a:lnSpc>
        <a:spcBef>
          <a:spcPts val="800"/>
        </a:spcBef>
        <a:buSzPct val="100000"/>
        <a:buFont typeface="Arial" pitchFamily="34" charset="0"/>
        <a:buChar char="▪"/>
        <a:defRPr sz="1400" kern="1200" baseline="0">
          <a:solidFill>
            <a:schemeClr val="tx2"/>
          </a:solidFill>
          <a:latin typeface="+mn-lt"/>
          <a:ea typeface="+mn-ea"/>
          <a:cs typeface="+mn-cs"/>
        </a:defRPr>
      </a:lvl8pPr>
      <a:lvl9pPr marL="2834640" indent="-228600" algn="l" defTabSz="914400" rtl="0" eaLnBrk="1" latinLnBrk="0" hangingPunct="1">
        <a:lnSpc>
          <a:spcPct val="90000"/>
        </a:lnSpc>
        <a:spcBef>
          <a:spcPts val="800"/>
        </a:spcBef>
        <a:buSzPct val="100000"/>
        <a:buFont typeface="Arial" pitchFamily="34" charset="0"/>
        <a:buChar char="▪"/>
        <a:defRPr sz="1400" kern="1200" baseline="0">
          <a:solidFill>
            <a:schemeClr val="tx2"/>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hyperlink" Target="https://unsplash.com/@molnj?utm_source=unsplash&amp;utm_medium=referral&amp;utm_content=creditCopyText" TargetMode="External"/><Relationship Id="rId7" Type="http://schemas.openxmlformats.org/officeDocument/2006/relationships/hyperlink" Target="https://unsplash.com/s/photos/vodka?utm_source=unsplash&amp;utm_medium=referral&amp;utm_content=creditCopyText" TargetMode="External"/><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hyperlink" Target="https://unsplash.com/@wwarby?utm_source=unsplash&amp;utm_medium=referral&amp;utm_content=creditCopyText" TargetMode="External"/><Relationship Id="rId5" Type="http://schemas.openxmlformats.org/officeDocument/2006/relationships/image" Target="../media/image5.jpg"/><Relationship Id="rId10" Type="http://schemas.openxmlformats.org/officeDocument/2006/relationships/hyperlink" Target="https://unsplash.com/s/photos/vanilla-extract?utm_source=unsplash&amp;utm_medium=referral&amp;utm_content=creditCopyText" TargetMode="External"/><Relationship Id="rId4" Type="http://schemas.openxmlformats.org/officeDocument/2006/relationships/hyperlink" Target="https://unsplash.com/s/photos/vanilla-beans?utm_source=unsplash&amp;utm_medium=referral&amp;utm_content=creditCopyText" TargetMode="External"/><Relationship Id="rId9" Type="http://schemas.openxmlformats.org/officeDocument/2006/relationships/hyperlink" Target="https://unsplash.com/@foodieflavours?utm_source=unsplash&amp;utm_medium=referral&amp;utm_content=creditCopyText"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commons.wikimedia.org/wiki/User:NEUROtiker"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3999" y="5191218"/>
            <a:ext cx="9144002" cy="1143000"/>
          </a:xfrm>
        </p:spPr>
        <p:txBody>
          <a:bodyPr>
            <a:normAutofit fontScale="90000"/>
          </a:bodyPr>
          <a:lstStyle/>
          <a:p>
            <a:r>
              <a:rPr lang="en-US" dirty="0"/>
              <a:t>Where We’re Going we don’t need Secret Keys, or Store Bought Vanilla</a:t>
            </a:r>
          </a:p>
        </p:txBody>
      </p:sp>
      <p:pic>
        <p:nvPicPr>
          <p:cNvPr id="4" name="Picture 3" descr="Graphical user interface, text&#10;&#10;Description automatically generated">
            <a:extLst>
              <a:ext uri="{FF2B5EF4-FFF2-40B4-BE49-F238E27FC236}">
                <a16:creationId xmlns:a16="http://schemas.microsoft.com/office/drawing/2014/main" id="{6B6F010F-2914-4856-96D7-E85D133F70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929116" cy="4800600"/>
          </a:xfrm>
          <a:prstGeom prst="rect">
            <a:avLst/>
          </a:prstGeom>
        </p:spPr>
      </p:pic>
      <p:pic>
        <p:nvPicPr>
          <p:cNvPr id="5" name="Picture 4" descr="A bottle of alcohol&#10;&#10;Description automatically generated with low confidence">
            <a:extLst>
              <a:ext uri="{FF2B5EF4-FFF2-40B4-BE49-F238E27FC236}">
                <a16:creationId xmlns:a16="http://schemas.microsoft.com/office/drawing/2014/main" id="{4CC08BF7-967C-4BE0-B341-BB336D22579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29116" y="1867509"/>
            <a:ext cx="2930090" cy="2930090"/>
          </a:xfrm>
          <a:prstGeom prst="rect">
            <a:avLst/>
          </a:prstGeom>
        </p:spPr>
      </p:pic>
      <p:sp>
        <p:nvSpPr>
          <p:cNvPr id="6" name="Rectangle 5">
            <a:extLst>
              <a:ext uri="{FF2B5EF4-FFF2-40B4-BE49-F238E27FC236}">
                <a16:creationId xmlns:a16="http://schemas.microsoft.com/office/drawing/2014/main" id="{8D032902-890E-4AB1-9A86-56E3C9AFF8BA}"/>
              </a:ext>
            </a:extLst>
          </p:cNvPr>
          <p:cNvSpPr/>
          <p:nvPr/>
        </p:nvSpPr>
        <p:spPr>
          <a:xfrm>
            <a:off x="8936736" y="0"/>
            <a:ext cx="3262884" cy="18645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906CDA1-7D2E-48CF-B2E7-A1A7DB1AEC1E}"/>
              </a:ext>
            </a:extLst>
          </p:cNvPr>
          <p:cNvSpPr/>
          <p:nvPr/>
        </p:nvSpPr>
        <p:spPr>
          <a:xfrm>
            <a:off x="11658600" y="1699260"/>
            <a:ext cx="541020" cy="3090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988093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5E13D-81D7-4E06-9E06-1935CEA4F3D9}"/>
              </a:ext>
            </a:extLst>
          </p:cNvPr>
          <p:cNvSpPr>
            <a:spLocks noGrp="1"/>
          </p:cNvSpPr>
          <p:nvPr>
            <p:ph type="title"/>
          </p:nvPr>
        </p:nvSpPr>
        <p:spPr/>
        <p:txBody>
          <a:bodyPr/>
          <a:lstStyle/>
          <a:p>
            <a:r>
              <a:rPr lang="en-US" dirty="0"/>
              <a:t>Role + IAM policy</a:t>
            </a:r>
          </a:p>
        </p:txBody>
      </p:sp>
      <p:sp>
        <p:nvSpPr>
          <p:cNvPr id="3" name="Content Placeholder 2">
            <a:extLst>
              <a:ext uri="{FF2B5EF4-FFF2-40B4-BE49-F238E27FC236}">
                <a16:creationId xmlns:a16="http://schemas.microsoft.com/office/drawing/2014/main" id="{318D3D55-A5B0-4DC4-99DC-BB5CC6C95D24}"/>
              </a:ext>
            </a:extLst>
          </p:cNvPr>
          <p:cNvSpPr>
            <a:spLocks noGrp="1"/>
          </p:cNvSpPr>
          <p:nvPr>
            <p:ph idx="1"/>
          </p:nvPr>
        </p:nvSpPr>
        <p:spPr/>
        <p:txBody>
          <a:bodyPr/>
          <a:lstStyle/>
          <a:p>
            <a:r>
              <a:rPr lang="en-US" dirty="0"/>
              <a:t>The rest of Amazon’s keyless auth is based on this combination</a:t>
            </a:r>
          </a:p>
          <a:p>
            <a:r>
              <a:rPr lang="en-US" dirty="0"/>
              <a:t>Assign your service a role, then use IAM policy to grant permissions</a:t>
            </a:r>
          </a:p>
          <a:p>
            <a:r>
              <a:rPr lang="en-US" dirty="0"/>
              <a:t>Examples across Amazon’s portfolio:</a:t>
            </a:r>
          </a:p>
          <a:p>
            <a:pPr lvl="1"/>
            <a:r>
              <a:rPr lang="en-US" dirty="0"/>
              <a:t>Lambda execution role</a:t>
            </a:r>
          </a:p>
          <a:p>
            <a:pPr lvl="1"/>
            <a:r>
              <a:rPr lang="en-US" dirty="0"/>
              <a:t>EC2 instance profile</a:t>
            </a:r>
          </a:p>
          <a:p>
            <a:pPr lvl="1"/>
            <a:r>
              <a:rPr lang="en-US" dirty="0"/>
              <a:t>ECS task IAM role</a:t>
            </a:r>
          </a:p>
          <a:p>
            <a:pPr lvl="1"/>
            <a:r>
              <a:rPr lang="en-US" dirty="0"/>
              <a:t>API Gateway for your own service to service auth!</a:t>
            </a:r>
          </a:p>
        </p:txBody>
      </p:sp>
    </p:spTree>
    <p:extLst>
      <p:ext uri="{BB962C8B-B14F-4D97-AF65-F5344CB8AC3E}">
        <p14:creationId xmlns:p14="http://schemas.microsoft.com/office/powerpoint/2010/main" val="2885813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6D346-2BE5-4980-8807-C40226A8D96F}"/>
              </a:ext>
            </a:extLst>
          </p:cNvPr>
          <p:cNvSpPr>
            <a:spLocks noGrp="1"/>
          </p:cNvSpPr>
          <p:nvPr>
            <p:ph type="title"/>
          </p:nvPr>
        </p:nvSpPr>
        <p:spPr/>
        <p:txBody>
          <a:bodyPr/>
          <a:lstStyle/>
          <a:p>
            <a:r>
              <a:rPr lang="en-US" dirty="0"/>
              <a:t>OIDC + Role + IAM policy</a:t>
            </a:r>
          </a:p>
        </p:txBody>
      </p:sp>
      <p:sp>
        <p:nvSpPr>
          <p:cNvPr id="3" name="Content Placeholder 2">
            <a:extLst>
              <a:ext uri="{FF2B5EF4-FFF2-40B4-BE49-F238E27FC236}">
                <a16:creationId xmlns:a16="http://schemas.microsoft.com/office/drawing/2014/main" id="{D27FD847-5E8E-4655-80E0-D867CC149E58}"/>
              </a:ext>
            </a:extLst>
          </p:cNvPr>
          <p:cNvSpPr>
            <a:spLocks noGrp="1"/>
          </p:cNvSpPr>
          <p:nvPr>
            <p:ph idx="1"/>
          </p:nvPr>
        </p:nvSpPr>
        <p:spPr/>
        <p:txBody>
          <a:bodyPr/>
          <a:lstStyle/>
          <a:p>
            <a:r>
              <a:rPr lang="en-US" dirty="0"/>
              <a:t>Used when federation is required</a:t>
            </a:r>
          </a:p>
          <a:p>
            <a:pPr lvl="1"/>
            <a:r>
              <a:rPr lang="en-US" dirty="0"/>
              <a:t>Connecting from outside AWS into AWS</a:t>
            </a:r>
          </a:p>
          <a:p>
            <a:pPr lvl="1"/>
            <a:r>
              <a:rPr lang="en-US" dirty="0"/>
              <a:t>Elastic Kubernetes Service</a:t>
            </a:r>
          </a:p>
          <a:p>
            <a:r>
              <a:rPr lang="en-US" dirty="0"/>
              <a:t>Create OIDC identity provider in IAM</a:t>
            </a:r>
          </a:p>
          <a:p>
            <a:r>
              <a:rPr lang="en-US" dirty="0"/>
              <a:t>Use Role + IAM policy to cover authorization</a:t>
            </a:r>
          </a:p>
          <a:p>
            <a:pPr lvl="1"/>
            <a:r>
              <a:rPr lang="en-US" dirty="0"/>
              <a:t>Federated identity is granted </a:t>
            </a:r>
            <a:r>
              <a:rPr lang="en-US" sz="1600" dirty="0" err="1">
                <a:latin typeface="Courier New" panose="02070309020205020404" pitchFamily="49" charset="0"/>
                <a:cs typeface="Courier New" panose="02070309020205020404" pitchFamily="49" charset="0"/>
              </a:rPr>
              <a:t>sts:AssumeRoleWithWebIdentity</a:t>
            </a:r>
            <a:r>
              <a:rPr lang="en-US" dirty="0"/>
              <a:t> action on role</a:t>
            </a:r>
          </a:p>
          <a:p>
            <a:r>
              <a:rPr lang="en-US" dirty="0"/>
              <a:t>Examples of usage:</a:t>
            </a:r>
          </a:p>
          <a:p>
            <a:pPr lvl="1"/>
            <a:r>
              <a:rPr lang="en-US" dirty="0"/>
              <a:t>Connecting to AWS from GitHub Actions</a:t>
            </a:r>
          </a:p>
          <a:p>
            <a:pPr lvl="1"/>
            <a:r>
              <a:rPr lang="en-US" dirty="0"/>
              <a:t>Connecting from a service in another cloud provider like GCP or Azure into AWS </a:t>
            </a:r>
          </a:p>
        </p:txBody>
      </p:sp>
    </p:spTree>
    <p:extLst>
      <p:ext uri="{BB962C8B-B14F-4D97-AF65-F5344CB8AC3E}">
        <p14:creationId xmlns:p14="http://schemas.microsoft.com/office/powerpoint/2010/main" val="17579028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436742-8676-4013-BD48-12AFA38CD175}"/>
              </a:ext>
            </a:extLst>
          </p:cNvPr>
          <p:cNvSpPr>
            <a:spLocks noGrp="1"/>
          </p:cNvSpPr>
          <p:nvPr>
            <p:ph type="title"/>
          </p:nvPr>
        </p:nvSpPr>
        <p:spPr/>
        <p:txBody>
          <a:bodyPr/>
          <a:lstStyle/>
          <a:p>
            <a:r>
              <a:rPr lang="en-US" dirty="0"/>
              <a:t>Service Identity in GCP</a:t>
            </a:r>
          </a:p>
        </p:txBody>
      </p:sp>
      <p:sp>
        <p:nvSpPr>
          <p:cNvPr id="6" name="Text Placeholder 5">
            <a:extLst>
              <a:ext uri="{FF2B5EF4-FFF2-40B4-BE49-F238E27FC236}">
                <a16:creationId xmlns:a16="http://schemas.microsoft.com/office/drawing/2014/main" id="{A92B899F-E241-4515-9D76-947588A8B22A}"/>
              </a:ext>
            </a:extLst>
          </p:cNvPr>
          <p:cNvSpPr>
            <a:spLocks noGrp="1"/>
          </p:cNvSpPr>
          <p:nvPr>
            <p:ph type="body" sz="half" idx="2"/>
          </p:nvPr>
        </p:nvSpPr>
        <p:spPr/>
        <p:txBody>
          <a:bodyPr/>
          <a:lstStyle/>
          <a:p>
            <a:endParaRPr lang="en-US"/>
          </a:p>
        </p:txBody>
      </p:sp>
      <p:sp>
        <p:nvSpPr>
          <p:cNvPr id="5" name="Content Placeholder 4">
            <a:extLst>
              <a:ext uri="{FF2B5EF4-FFF2-40B4-BE49-F238E27FC236}">
                <a16:creationId xmlns:a16="http://schemas.microsoft.com/office/drawing/2014/main" id="{F6BD0A4C-56E2-471F-9305-75066D6AE40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863171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3FA14D0-F483-4F13-9CC9-7FD0537626DC}"/>
              </a:ext>
            </a:extLst>
          </p:cNvPr>
          <p:cNvSpPr>
            <a:spLocks noGrp="1"/>
          </p:cNvSpPr>
          <p:nvPr>
            <p:ph type="title"/>
          </p:nvPr>
        </p:nvSpPr>
        <p:spPr/>
        <p:txBody>
          <a:bodyPr/>
          <a:lstStyle/>
          <a:p>
            <a:r>
              <a:rPr lang="en-US" dirty="0"/>
              <a:t>Google service accounts</a:t>
            </a:r>
          </a:p>
        </p:txBody>
      </p:sp>
      <p:sp>
        <p:nvSpPr>
          <p:cNvPr id="6" name="Content Placeholder 5">
            <a:extLst>
              <a:ext uri="{FF2B5EF4-FFF2-40B4-BE49-F238E27FC236}">
                <a16:creationId xmlns:a16="http://schemas.microsoft.com/office/drawing/2014/main" id="{A044D1C0-6D6F-4B2A-AC1E-0877DA5EC385}"/>
              </a:ext>
            </a:extLst>
          </p:cNvPr>
          <p:cNvSpPr>
            <a:spLocks noGrp="1"/>
          </p:cNvSpPr>
          <p:nvPr>
            <p:ph idx="1"/>
          </p:nvPr>
        </p:nvSpPr>
        <p:spPr/>
        <p:txBody>
          <a:bodyPr/>
          <a:lstStyle/>
          <a:p>
            <a:r>
              <a:rPr lang="en-US" dirty="0"/>
              <a:t>Service identities in GCP come from assigning service accounts</a:t>
            </a:r>
          </a:p>
          <a:p>
            <a:pPr lvl="1"/>
            <a:r>
              <a:rPr lang="en-US" sz="1600" dirty="0">
                <a:latin typeface="Courier New" panose="02070309020205020404" pitchFamily="49" charset="0"/>
                <a:cs typeface="Courier New" panose="02070309020205020404" pitchFamily="49" charset="0"/>
              </a:rPr>
              <a:t>service-account-name@project-id.iam.gserviceaccount.com</a:t>
            </a:r>
          </a:p>
          <a:p>
            <a:r>
              <a:rPr lang="en-US" dirty="0"/>
              <a:t>Projects contain default accounts, these should not be used</a:t>
            </a:r>
          </a:p>
          <a:p>
            <a:pPr lvl="1"/>
            <a:r>
              <a:rPr lang="en-US" dirty="0"/>
              <a:t>You can disable this with </a:t>
            </a:r>
            <a:r>
              <a:rPr lang="en-US" sz="1600" dirty="0">
                <a:latin typeface="Courier New" panose="02070309020205020404" pitchFamily="49" charset="0"/>
                <a:cs typeface="Courier New" panose="02070309020205020404" pitchFamily="49" charset="0"/>
              </a:rPr>
              <a:t>constraints/</a:t>
            </a:r>
            <a:r>
              <a:rPr lang="en-US" sz="1600" dirty="0" err="1">
                <a:latin typeface="Courier New" panose="02070309020205020404" pitchFamily="49" charset="0"/>
                <a:cs typeface="Courier New" panose="02070309020205020404" pitchFamily="49" charset="0"/>
              </a:rPr>
              <a:t>iam.disableServiceAccountCreation</a:t>
            </a:r>
            <a:r>
              <a:rPr lang="en-US" dirty="0"/>
              <a:t> organization policy</a:t>
            </a:r>
          </a:p>
          <a:p>
            <a:r>
              <a:rPr lang="en-US" dirty="0"/>
              <a:t>Service accounts can then be assigned roles at the organization, folder, project, or resource level</a:t>
            </a:r>
          </a:p>
          <a:p>
            <a:pPr lvl="1"/>
            <a:r>
              <a:rPr lang="en-US" dirty="0"/>
              <a:t>Like setting permissions on folders and files</a:t>
            </a:r>
          </a:p>
          <a:p>
            <a:pPr lvl="1"/>
            <a:r>
              <a:rPr lang="en-US" dirty="0"/>
              <a:t>Inheritance, each layer down adds permissions</a:t>
            </a:r>
          </a:p>
        </p:txBody>
      </p:sp>
    </p:spTree>
    <p:extLst>
      <p:ext uri="{BB962C8B-B14F-4D97-AF65-F5344CB8AC3E}">
        <p14:creationId xmlns:p14="http://schemas.microsoft.com/office/powerpoint/2010/main" val="21063809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4E05A-D585-403E-B721-187A448C8C82}"/>
              </a:ext>
            </a:extLst>
          </p:cNvPr>
          <p:cNvSpPr>
            <a:spLocks noGrp="1"/>
          </p:cNvSpPr>
          <p:nvPr>
            <p:ph type="title"/>
          </p:nvPr>
        </p:nvSpPr>
        <p:spPr/>
        <p:txBody>
          <a:bodyPr/>
          <a:lstStyle/>
          <a:p>
            <a:r>
              <a:rPr lang="en-US" dirty="0"/>
              <a:t>Assigned service account</a:t>
            </a:r>
          </a:p>
        </p:txBody>
      </p:sp>
      <p:sp>
        <p:nvSpPr>
          <p:cNvPr id="3" name="Content Placeholder 2">
            <a:extLst>
              <a:ext uri="{FF2B5EF4-FFF2-40B4-BE49-F238E27FC236}">
                <a16:creationId xmlns:a16="http://schemas.microsoft.com/office/drawing/2014/main" id="{05B0EDA9-7834-4C53-ACB6-59509B76B840}"/>
              </a:ext>
            </a:extLst>
          </p:cNvPr>
          <p:cNvSpPr>
            <a:spLocks noGrp="1"/>
          </p:cNvSpPr>
          <p:nvPr>
            <p:ph idx="1"/>
          </p:nvPr>
        </p:nvSpPr>
        <p:spPr/>
        <p:txBody>
          <a:bodyPr/>
          <a:lstStyle/>
          <a:p>
            <a:r>
              <a:rPr lang="en-US" dirty="0"/>
              <a:t>Application Default Credentials (ADCs) is the GCP term for the way you can use the assigned service account</a:t>
            </a:r>
          </a:p>
          <a:p>
            <a:r>
              <a:rPr lang="en-US" dirty="0"/>
              <a:t>Google’s libraries always default to keyless auth using ADCs</a:t>
            </a:r>
          </a:p>
          <a:p>
            <a:r>
              <a:rPr lang="en-US" dirty="0"/>
              <a:t>Can be used for both accessing GCP services and authenticating to applications</a:t>
            </a:r>
          </a:p>
          <a:p>
            <a:pPr lvl="1"/>
            <a:r>
              <a:rPr lang="en-US" dirty="0"/>
              <a:t>Identity Aware Proxy, API Gateway can be used for service to service auth</a:t>
            </a:r>
          </a:p>
          <a:p>
            <a:pPr lvl="1"/>
            <a:r>
              <a:rPr lang="en-US" dirty="0"/>
              <a:t>Cloud SQL IAM database authentication extends service accounts to MySQL or Postgres</a:t>
            </a:r>
          </a:p>
          <a:p>
            <a:r>
              <a:rPr lang="en-US" dirty="0"/>
              <a:t>Examples within GCP include:</a:t>
            </a:r>
          </a:p>
          <a:p>
            <a:pPr lvl="1"/>
            <a:r>
              <a:rPr lang="en-US" dirty="0"/>
              <a:t>Cloud Functions</a:t>
            </a:r>
          </a:p>
          <a:p>
            <a:pPr lvl="1"/>
            <a:r>
              <a:rPr lang="en-US" dirty="0"/>
              <a:t>App Engine</a:t>
            </a:r>
          </a:p>
          <a:p>
            <a:pPr lvl="1"/>
            <a:r>
              <a:rPr lang="en-US" dirty="0"/>
              <a:t>Compute Engine</a:t>
            </a:r>
          </a:p>
          <a:p>
            <a:endParaRPr lang="en-US" dirty="0"/>
          </a:p>
        </p:txBody>
      </p:sp>
    </p:spTree>
    <p:extLst>
      <p:ext uri="{BB962C8B-B14F-4D97-AF65-F5344CB8AC3E}">
        <p14:creationId xmlns:p14="http://schemas.microsoft.com/office/powerpoint/2010/main" val="38318724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FDD3E-A176-4FA6-ABB6-B5DEC1BD69C0}"/>
              </a:ext>
            </a:extLst>
          </p:cNvPr>
          <p:cNvSpPr>
            <a:spLocks noGrp="1"/>
          </p:cNvSpPr>
          <p:nvPr>
            <p:ph type="title"/>
          </p:nvPr>
        </p:nvSpPr>
        <p:spPr/>
        <p:txBody>
          <a:bodyPr/>
          <a:lstStyle/>
          <a:p>
            <a:r>
              <a:rPr lang="en-US" dirty="0"/>
              <a:t>Workload Identity</a:t>
            </a:r>
          </a:p>
        </p:txBody>
      </p:sp>
      <p:sp>
        <p:nvSpPr>
          <p:cNvPr id="3" name="Content Placeholder 2">
            <a:extLst>
              <a:ext uri="{FF2B5EF4-FFF2-40B4-BE49-F238E27FC236}">
                <a16:creationId xmlns:a16="http://schemas.microsoft.com/office/drawing/2014/main" id="{B7CAD34B-00AB-4EA6-9B50-46A876522B2D}"/>
              </a:ext>
            </a:extLst>
          </p:cNvPr>
          <p:cNvSpPr>
            <a:spLocks noGrp="1"/>
          </p:cNvSpPr>
          <p:nvPr>
            <p:ph idx="1"/>
          </p:nvPr>
        </p:nvSpPr>
        <p:spPr/>
        <p:txBody>
          <a:bodyPr>
            <a:normAutofit lnSpcReduction="10000"/>
          </a:bodyPr>
          <a:lstStyle/>
          <a:p>
            <a:r>
              <a:rPr lang="en-US" dirty="0"/>
              <a:t>Workload Identity (WI) and Workload Identity Federation (WIF) both use OIDC</a:t>
            </a:r>
          </a:p>
          <a:p>
            <a:pPr lvl="1"/>
            <a:r>
              <a:rPr lang="en-US" dirty="0"/>
              <a:t>Identity pools specify identity providers, attribute mapping</a:t>
            </a:r>
          </a:p>
          <a:p>
            <a:pPr lvl="1"/>
            <a:r>
              <a:rPr lang="en-US" dirty="0"/>
              <a:t>WI is focused on GKE and Google controls the pool</a:t>
            </a:r>
          </a:p>
          <a:p>
            <a:pPr lvl="1"/>
            <a:r>
              <a:rPr lang="en-US" dirty="0"/>
              <a:t>WIF you control the pools</a:t>
            </a:r>
          </a:p>
          <a:p>
            <a:r>
              <a:rPr lang="en-US" dirty="0"/>
              <a:t>Both work by permitting impersonation of a Google service account</a:t>
            </a:r>
          </a:p>
          <a:p>
            <a:pPr lvl="1"/>
            <a:r>
              <a:rPr lang="en-US" dirty="0"/>
              <a:t>With WI you are granting impersonation rights to a Kubernetes service account</a:t>
            </a:r>
          </a:p>
          <a:p>
            <a:pPr lvl="1"/>
            <a:r>
              <a:rPr lang="en-US" dirty="0"/>
              <a:t>WIF you define a principal or </a:t>
            </a:r>
            <a:r>
              <a:rPr lang="en-US" dirty="0" err="1"/>
              <a:t>principalSet</a:t>
            </a:r>
            <a:r>
              <a:rPr lang="en-US" dirty="0"/>
              <a:t> based on mapped attributes that is given impersonation rights</a:t>
            </a:r>
          </a:p>
          <a:p>
            <a:r>
              <a:rPr lang="en-US" dirty="0"/>
              <a:t>Examples include:</a:t>
            </a:r>
          </a:p>
          <a:p>
            <a:pPr lvl="1"/>
            <a:r>
              <a:rPr lang="en-US" dirty="0"/>
              <a:t>Accessing GCP from GitHub Actions</a:t>
            </a:r>
          </a:p>
          <a:p>
            <a:pPr lvl="1"/>
            <a:r>
              <a:rPr lang="en-US" dirty="0"/>
              <a:t>Running workloads in GKE</a:t>
            </a:r>
          </a:p>
        </p:txBody>
      </p:sp>
    </p:spTree>
    <p:extLst>
      <p:ext uri="{BB962C8B-B14F-4D97-AF65-F5344CB8AC3E}">
        <p14:creationId xmlns:p14="http://schemas.microsoft.com/office/powerpoint/2010/main" val="40475829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DD8CD9-9857-4521-B309-5FD07C93C3F9}"/>
              </a:ext>
            </a:extLst>
          </p:cNvPr>
          <p:cNvSpPr>
            <a:spLocks noGrp="1"/>
          </p:cNvSpPr>
          <p:nvPr>
            <p:ph type="title"/>
          </p:nvPr>
        </p:nvSpPr>
        <p:spPr/>
        <p:txBody>
          <a:bodyPr/>
          <a:lstStyle/>
          <a:p>
            <a:r>
              <a:rPr lang="en-US" dirty="0"/>
              <a:t>Service Identity in Azure</a:t>
            </a:r>
          </a:p>
        </p:txBody>
      </p:sp>
      <p:sp>
        <p:nvSpPr>
          <p:cNvPr id="6" name="Text Placeholder 5">
            <a:extLst>
              <a:ext uri="{FF2B5EF4-FFF2-40B4-BE49-F238E27FC236}">
                <a16:creationId xmlns:a16="http://schemas.microsoft.com/office/drawing/2014/main" id="{BD22B325-9A51-4D23-8AA6-1D0008540B42}"/>
              </a:ext>
            </a:extLst>
          </p:cNvPr>
          <p:cNvSpPr>
            <a:spLocks noGrp="1"/>
          </p:cNvSpPr>
          <p:nvPr>
            <p:ph type="body" sz="half" idx="2"/>
          </p:nvPr>
        </p:nvSpPr>
        <p:spPr/>
        <p:txBody>
          <a:bodyPr/>
          <a:lstStyle/>
          <a:p>
            <a:endParaRPr lang="en-US"/>
          </a:p>
        </p:txBody>
      </p:sp>
      <p:sp>
        <p:nvSpPr>
          <p:cNvPr id="5" name="Content Placeholder 4">
            <a:extLst>
              <a:ext uri="{FF2B5EF4-FFF2-40B4-BE49-F238E27FC236}">
                <a16:creationId xmlns:a16="http://schemas.microsoft.com/office/drawing/2014/main" id="{867DB1D8-0290-4C51-8C6E-2F1ADB43072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666081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7014B-49E1-4620-BF54-03683ADEA774}"/>
              </a:ext>
            </a:extLst>
          </p:cNvPr>
          <p:cNvSpPr>
            <a:spLocks noGrp="1"/>
          </p:cNvSpPr>
          <p:nvPr>
            <p:ph type="title"/>
          </p:nvPr>
        </p:nvSpPr>
        <p:spPr/>
        <p:txBody>
          <a:bodyPr/>
          <a:lstStyle/>
          <a:p>
            <a:r>
              <a:rPr lang="en-US" dirty="0"/>
              <a:t>Managed identities for Azure resources</a:t>
            </a:r>
          </a:p>
        </p:txBody>
      </p:sp>
      <p:sp>
        <p:nvSpPr>
          <p:cNvPr id="3" name="Content Placeholder 2">
            <a:extLst>
              <a:ext uri="{FF2B5EF4-FFF2-40B4-BE49-F238E27FC236}">
                <a16:creationId xmlns:a16="http://schemas.microsoft.com/office/drawing/2014/main" id="{C4512106-A823-4CCA-A4BC-C1F8D4C24DAB}"/>
              </a:ext>
            </a:extLst>
          </p:cNvPr>
          <p:cNvSpPr>
            <a:spLocks noGrp="1"/>
          </p:cNvSpPr>
          <p:nvPr>
            <p:ph idx="1"/>
          </p:nvPr>
        </p:nvSpPr>
        <p:spPr/>
        <p:txBody>
          <a:bodyPr>
            <a:normAutofit/>
          </a:bodyPr>
          <a:lstStyle/>
          <a:p>
            <a:r>
              <a:rPr lang="en-US" dirty="0"/>
              <a:t>Can be used with any resource that supports Azure AD</a:t>
            </a:r>
          </a:p>
          <a:p>
            <a:pPr lvl="1"/>
            <a:r>
              <a:rPr lang="en-US" dirty="0"/>
              <a:t>Yes, even your own applications</a:t>
            </a:r>
          </a:p>
          <a:p>
            <a:r>
              <a:rPr lang="en-US" dirty="0"/>
              <a:t>Split into two types</a:t>
            </a:r>
          </a:p>
          <a:p>
            <a:pPr lvl="1"/>
            <a:r>
              <a:rPr lang="en-US" dirty="0"/>
              <a:t>System assigned: unique to instance, shares lifecycle with instance</a:t>
            </a:r>
          </a:p>
          <a:p>
            <a:pPr lvl="1"/>
            <a:r>
              <a:rPr lang="en-US" dirty="0"/>
              <a:t>User assigned: set by you, can be shared across resources, exists until you delete it</a:t>
            </a:r>
          </a:p>
          <a:p>
            <a:r>
              <a:rPr lang="en-US" dirty="0"/>
              <a:t>Can be used with Azure RBAC</a:t>
            </a:r>
          </a:p>
          <a:p>
            <a:r>
              <a:rPr lang="en-US" dirty="0"/>
              <a:t>Not enabled until you turn it on</a:t>
            </a:r>
          </a:p>
        </p:txBody>
      </p:sp>
    </p:spTree>
    <p:extLst>
      <p:ext uri="{BB962C8B-B14F-4D97-AF65-F5344CB8AC3E}">
        <p14:creationId xmlns:p14="http://schemas.microsoft.com/office/powerpoint/2010/main" val="5141966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BEEDF-58F8-4CAE-928D-5C04418AE854}"/>
              </a:ext>
            </a:extLst>
          </p:cNvPr>
          <p:cNvSpPr>
            <a:spLocks noGrp="1"/>
          </p:cNvSpPr>
          <p:nvPr>
            <p:ph type="title"/>
          </p:nvPr>
        </p:nvSpPr>
        <p:spPr/>
        <p:txBody>
          <a:bodyPr/>
          <a:lstStyle/>
          <a:p>
            <a:r>
              <a:rPr lang="en-US" dirty="0"/>
              <a:t>Managed identities in AKS</a:t>
            </a:r>
          </a:p>
        </p:txBody>
      </p:sp>
      <p:sp>
        <p:nvSpPr>
          <p:cNvPr id="3" name="Content Placeholder 2">
            <a:extLst>
              <a:ext uri="{FF2B5EF4-FFF2-40B4-BE49-F238E27FC236}">
                <a16:creationId xmlns:a16="http://schemas.microsoft.com/office/drawing/2014/main" id="{D2EB0E95-DD4E-4513-903B-A2B30788B3D9}"/>
              </a:ext>
            </a:extLst>
          </p:cNvPr>
          <p:cNvSpPr>
            <a:spLocks noGrp="1"/>
          </p:cNvSpPr>
          <p:nvPr>
            <p:ph idx="1"/>
          </p:nvPr>
        </p:nvSpPr>
        <p:spPr/>
        <p:txBody>
          <a:bodyPr/>
          <a:lstStyle/>
          <a:p>
            <a:r>
              <a:rPr lang="en-US" dirty="0"/>
              <a:t>In preview: Azure AD pod-managed identities</a:t>
            </a:r>
          </a:p>
          <a:p>
            <a:pPr lvl="1"/>
            <a:r>
              <a:rPr lang="en-US" dirty="0"/>
              <a:t>Extends user assigned managed identities to pods</a:t>
            </a:r>
          </a:p>
          <a:p>
            <a:pPr lvl="1"/>
            <a:r>
              <a:rPr lang="en-US" dirty="0"/>
              <a:t>The managed identity is first assigned to the cluster</a:t>
            </a:r>
          </a:p>
          <a:p>
            <a:pPr lvl="1"/>
            <a:r>
              <a:rPr lang="en-US" dirty="0"/>
              <a:t>Uses pod label </a:t>
            </a:r>
            <a:r>
              <a:rPr lang="en-US" sz="1600" dirty="0" err="1">
                <a:latin typeface="Courier New" panose="02070309020205020404" pitchFamily="49" charset="0"/>
                <a:cs typeface="Courier New" panose="02070309020205020404" pitchFamily="49" charset="0"/>
              </a:rPr>
              <a:t>aadpodidbinding</a:t>
            </a:r>
            <a:r>
              <a:rPr lang="en-US" dirty="0"/>
              <a:t> to specify</a:t>
            </a:r>
          </a:p>
          <a:p>
            <a:pPr lvl="1"/>
            <a:r>
              <a:rPr lang="en-US" dirty="0"/>
              <a:t>Pods can be assigned multiple managed identities</a:t>
            </a:r>
          </a:p>
          <a:p>
            <a:pPr lvl="2"/>
            <a:r>
              <a:rPr lang="en-US" dirty="0"/>
              <a:t>Use the optional </a:t>
            </a:r>
            <a:r>
              <a:rPr lang="en-US" sz="1400" dirty="0">
                <a:latin typeface="Courier New" panose="02070309020205020404" pitchFamily="49" charset="0"/>
                <a:cs typeface="Courier New" panose="02070309020205020404" pitchFamily="49" charset="0"/>
              </a:rPr>
              <a:t>--binding-selector</a:t>
            </a:r>
            <a:r>
              <a:rPr lang="en-US" dirty="0"/>
              <a:t> and specify the same selector when adding the managed identity to the cluster</a:t>
            </a:r>
          </a:p>
          <a:p>
            <a:pPr lvl="2"/>
            <a:r>
              <a:rPr lang="en-US" dirty="0"/>
              <a:t>The </a:t>
            </a:r>
            <a:r>
              <a:rPr lang="en-US" sz="1600" dirty="0" err="1">
                <a:latin typeface="Courier New" panose="02070309020205020404" pitchFamily="49" charset="0"/>
                <a:cs typeface="Courier New" panose="02070309020205020404" pitchFamily="49" charset="0"/>
              </a:rPr>
              <a:t>aadpodidbinding</a:t>
            </a:r>
            <a:r>
              <a:rPr lang="en-US" sz="1600" dirty="0">
                <a:latin typeface="Courier New" panose="02070309020205020404" pitchFamily="49" charset="0"/>
                <a:cs typeface="Courier New" panose="02070309020205020404" pitchFamily="49" charset="0"/>
              </a:rPr>
              <a:t> </a:t>
            </a:r>
            <a:r>
              <a:rPr lang="en-US" dirty="0"/>
              <a:t>label must match the </a:t>
            </a:r>
            <a:r>
              <a:rPr lang="en-US" dirty="0">
                <a:latin typeface="Courier New" panose="02070309020205020404" pitchFamily="49" charset="0"/>
                <a:cs typeface="Courier New" panose="02070309020205020404" pitchFamily="49" charset="0"/>
              </a:rPr>
              <a:t>binding-selector</a:t>
            </a:r>
          </a:p>
        </p:txBody>
      </p:sp>
    </p:spTree>
    <p:extLst>
      <p:ext uri="{BB962C8B-B14F-4D97-AF65-F5344CB8AC3E}">
        <p14:creationId xmlns:p14="http://schemas.microsoft.com/office/powerpoint/2010/main" val="15496647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EDDCA-3E1C-4AEA-A0C2-A8531A153067}"/>
              </a:ext>
            </a:extLst>
          </p:cNvPr>
          <p:cNvSpPr>
            <a:spLocks noGrp="1"/>
          </p:cNvSpPr>
          <p:nvPr>
            <p:ph type="title"/>
          </p:nvPr>
        </p:nvSpPr>
        <p:spPr/>
        <p:txBody>
          <a:bodyPr/>
          <a:lstStyle/>
          <a:p>
            <a:r>
              <a:rPr lang="en-US" dirty="0"/>
              <a:t>Azure workload identity federation</a:t>
            </a:r>
          </a:p>
        </p:txBody>
      </p:sp>
      <p:sp>
        <p:nvSpPr>
          <p:cNvPr id="3" name="Content Placeholder 2">
            <a:extLst>
              <a:ext uri="{FF2B5EF4-FFF2-40B4-BE49-F238E27FC236}">
                <a16:creationId xmlns:a16="http://schemas.microsoft.com/office/drawing/2014/main" id="{96208367-A5BE-4966-8428-614978471BED}"/>
              </a:ext>
            </a:extLst>
          </p:cNvPr>
          <p:cNvSpPr>
            <a:spLocks noGrp="1"/>
          </p:cNvSpPr>
          <p:nvPr>
            <p:ph idx="1"/>
          </p:nvPr>
        </p:nvSpPr>
        <p:spPr/>
        <p:txBody>
          <a:bodyPr/>
          <a:lstStyle/>
          <a:p>
            <a:r>
              <a:rPr lang="en-US" dirty="0"/>
              <a:t>Centered on App Registrations in Azure AD</a:t>
            </a:r>
          </a:p>
          <a:p>
            <a:r>
              <a:rPr lang="en-US" dirty="0"/>
              <a:t>Allows you to add any OIDC provider </a:t>
            </a:r>
          </a:p>
          <a:p>
            <a:r>
              <a:rPr lang="en-US" dirty="0"/>
              <a:t>Once an app registration is created, assign the app a role in the subscription</a:t>
            </a:r>
          </a:p>
          <a:p>
            <a:endParaRPr lang="en-US" dirty="0"/>
          </a:p>
          <a:p>
            <a:endParaRPr lang="en-US" dirty="0"/>
          </a:p>
        </p:txBody>
      </p:sp>
    </p:spTree>
    <p:extLst>
      <p:ext uri="{BB962C8B-B14F-4D97-AF65-F5344CB8AC3E}">
        <p14:creationId xmlns:p14="http://schemas.microsoft.com/office/powerpoint/2010/main" val="3766731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What will be covered – Part 1</a:t>
            </a:r>
          </a:p>
        </p:txBody>
      </p:sp>
      <p:sp>
        <p:nvSpPr>
          <p:cNvPr id="14" name="Content Placeholder 2"/>
          <p:cNvSpPr>
            <a:spLocks noGrp="1"/>
          </p:cNvSpPr>
          <p:nvPr>
            <p:ph idx="1"/>
          </p:nvPr>
        </p:nvSpPr>
        <p:spPr/>
        <p:txBody>
          <a:bodyPr/>
          <a:lstStyle/>
          <a:p>
            <a:r>
              <a:rPr lang="en-US" dirty="0"/>
              <a:t>Service Identity</a:t>
            </a:r>
          </a:p>
          <a:p>
            <a:pPr lvl="1"/>
            <a:r>
              <a:rPr lang="en-US" dirty="0"/>
              <a:t>The service identity problem</a:t>
            </a:r>
          </a:p>
          <a:p>
            <a:pPr lvl="1"/>
            <a:r>
              <a:rPr lang="en-US" dirty="0"/>
              <a:t>The problem with keys</a:t>
            </a:r>
          </a:p>
          <a:p>
            <a:pPr lvl="1"/>
            <a:r>
              <a:rPr lang="en-US" dirty="0"/>
              <a:t>The service identity solution</a:t>
            </a:r>
          </a:p>
          <a:p>
            <a:r>
              <a:rPr lang="en-US" dirty="0"/>
              <a:t>Keyless service identity in AWS, GCP, and Azure</a:t>
            </a:r>
          </a:p>
          <a:p>
            <a:pPr lvl="1"/>
            <a:r>
              <a:rPr lang="en-US" dirty="0"/>
              <a:t>Each platform’s approach</a:t>
            </a:r>
          </a:p>
          <a:p>
            <a:pPr lvl="1"/>
            <a:r>
              <a:rPr lang="en-US" dirty="0"/>
              <a:t>Approaches to maximize keyless auth for each platform</a:t>
            </a:r>
          </a:p>
          <a:p>
            <a:r>
              <a:rPr lang="en-US" dirty="0"/>
              <a:t>Service identity wrap-up</a:t>
            </a:r>
          </a:p>
          <a:p>
            <a:r>
              <a:rPr lang="en-US" dirty="0"/>
              <a:t>Onwards to part 2, Vanilla!</a:t>
            </a:r>
          </a:p>
        </p:txBody>
      </p:sp>
    </p:spTree>
    <p:extLst>
      <p:ext uri="{BB962C8B-B14F-4D97-AF65-F5344CB8AC3E}">
        <p14:creationId xmlns:p14="http://schemas.microsoft.com/office/powerpoint/2010/main" val="14959550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6F52BD-0812-4AD9-AA79-1DC0829BE84C}"/>
              </a:ext>
            </a:extLst>
          </p:cNvPr>
          <p:cNvSpPr>
            <a:spLocks noGrp="1"/>
          </p:cNvSpPr>
          <p:nvPr>
            <p:ph type="title"/>
          </p:nvPr>
        </p:nvSpPr>
        <p:spPr/>
        <p:txBody>
          <a:bodyPr/>
          <a:lstStyle/>
          <a:p>
            <a:r>
              <a:rPr lang="en-US" dirty="0"/>
              <a:t>Service identity wrap up</a:t>
            </a:r>
          </a:p>
        </p:txBody>
      </p:sp>
      <p:sp>
        <p:nvSpPr>
          <p:cNvPr id="6" name="Text Placeholder 5">
            <a:extLst>
              <a:ext uri="{FF2B5EF4-FFF2-40B4-BE49-F238E27FC236}">
                <a16:creationId xmlns:a16="http://schemas.microsoft.com/office/drawing/2014/main" id="{3D26C85D-D78A-4413-BD79-1E4457C77D0D}"/>
              </a:ext>
            </a:extLst>
          </p:cNvPr>
          <p:cNvSpPr>
            <a:spLocks noGrp="1"/>
          </p:cNvSpPr>
          <p:nvPr>
            <p:ph type="body" sz="half" idx="2"/>
          </p:nvPr>
        </p:nvSpPr>
        <p:spPr/>
        <p:txBody>
          <a:bodyPr/>
          <a:lstStyle/>
          <a:p>
            <a:endParaRPr lang="en-US"/>
          </a:p>
        </p:txBody>
      </p:sp>
      <p:sp>
        <p:nvSpPr>
          <p:cNvPr id="5" name="Content Placeholder 4">
            <a:extLst>
              <a:ext uri="{FF2B5EF4-FFF2-40B4-BE49-F238E27FC236}">
                <a16:creationId xmlns:a16="http://schemas.microsoft.com/office/drawing/2014/main" id="{279AD538-515B-4304-A911-B013C1F58491}"/>
              </a:ext>
            </a:extLst>
          </p:cNvPr>
          <p:cNvSpPr>
            <a:spLocks noGrp="1"/>
          </p:cNvSpPr>
          <p:nvPr>
            <p:ph idx="1"/>
          </p:nvPr>
        </p:nvSpPr>
        <p:spPr/>
        <p:txBody>
          <a:bodyPr/>
          <a:lstStyle/>
          <a:p>
            <a:endParaRPr lang="en-US" dirty="0"/>
          </a:p>
          <a:p>
            <a:endParaRPr lang="en-US" dirty="0"/>
          </a:p>
          <a:p>
            <a:endParaRPr lang="en-US" dirty="0"/>
          </a:p>
          <a:p>
            <a:r>
              <a:rPr lang="en-US" dirty="0"/>
              <a:t>Cloud providers don’t want you to use keys</a:t>
            </a:r>
          </a:p>
          <a:p>
            <a:r>
              <a:rPr lang="en-US" dirty="0"/>
              <a:t>Cloud providers provide keyless authentication solutions for free</a:t>
            </a:r>
          </a:p>
          <a:p>
            <a:r>
              <a:rPr lang="en-US" dirty="0"/>
              <a:t>Official libraries are built with keyless authentication in mind</a:t>
            </a:r>
          </a:p>
          <a:p>
            <a:r>
              <a:rPr lang="en-US" dirty="0"/>
              <a:t>It’s </a:t>
            </a:r>
            <a:r>
              <a:rPr lang="en-US" b="1" i="1" dirty="0"/>
              <a:t>MORE</a:t>
            </a:r>
            <a:r>
              <a:rPr lang="en-US" dirty="0"/>
              <a:t> work to authenticate with keys than it is keyless options</a:t>
            </a:r>
          </a:p>
        </p:txBody>
      </p:sp>
    </p:spTree>
    <p:extLst>
      <p:ext uri="{BB962C8B-B14F-4D97-AF65-F5344CB8AC3E}">
        <p14:creationId xmlns:p14="http://schemas.microsoft.com/office/powerpoint/2010/main" val="34832482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a:t>Part 2 – Vanilla Extract</a:t>
            </a:r>
          </a:p>
        </p:txBody>
      </p:sp>
      <p:sp>
        <p:nvSpPr>
          <p:cNvPr id="5"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112068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What will be covered – Part 2</a:t>
            </a:r>
          </a:p>
        </p:txBody>
      </p:sp>
      <p:sp>
        <p:nvSpPr>
          <p:cNvPr id="14" name="Content Placeholder 2"/>
          <p:cNvSpPr>
            <a:spLocks noGrp="1"/>
          </p:cNvSpPr>
          <p:nvPr>
            <p:ph idx="1"/>
          </p:nvPr>
        </p:nvSpPr>
        <p:spPr/>
        <p:txBody>
          <a:bodyPr/>
          <a:lstStyle/>
          <a:p>
            <a:r>
              <a:rPr lang="en-US" dirty="0"/>
              <a:t>What is vanilla extract?</a:t>
            </a:r>
          </a:p>
          <a:p>
            <a:r>
              <a:rPr lang="en-US" dirty="0"/>
              <a:t>Benefits, downsides of homemade vanilla extract</a:t>
            </a:r>
          </a:p>
          <a:p>
            <a:r>
              <a:rPr lang="en-US" dirty="0"/>
              <a:t>Picking liquor</a:t>
            </a:r>
          </a:p>
          <a:p>
            <a:r>
              <a:rPr lang="en-US" dirty="0"/>
              <a:t>Picking beans</a:t>
            </a:r>
          </a:p>
          <a:p>
            <a:r>
              <a:rPr lang="en-US" dirty="0"/>
              <a:t>Bottling tips &amp; tricks</a:t>
            </a:r>
          </a:p>
        </p:txBody>
      </p:sp>
    </p:spTree>
    <p:extLst>
      <p:ext uri="{BB962C8B-B14F-4D97-AF65-F5344CB8AC3E}">
        <p14:creationId xmlns:p14="http://schemas.microsoft.com/office/powerpoint/2010/main" val="37962397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C9952-F20A-4BB2-92B9-9A8129D261DA}"/>
              </a:ext>
            </a:extLst>
          </p:cNvPr>
          <p:cNvSpPr>
            <a:spLocks noGrp="1"/>
          </p:cNvSpPr>
          <p:nvPr>
            <p:ph type="title"/>
          </p:nvPr>
        </p:nvSpPr>
        <p:spPr/>
        <p:txBody>
          <a:bodyPr/>
          <a:lstStyle/>
          <a:p>
            <a:r>
              <a:rPr lang="en-US" dirty="0"/>
              <a:t>Vanilla extract recipe</a:t>
            </a:r>
          </a:p>
        </p:txBody>
      </p:sp>
      <p:sp>
        <p:nvSpPr>
          <p:cNvPr id="3" name="Content Placeholder 2">
            <a:extLst>
              <a:ext uri="{FF2B5EF4-FFF2-40B4-BE49-F238E27FC236}">
                <a16:creationId xmlns:a16="http://schemas.microsoft.com/office/drawing/2014/main" id="{B3B0A900-5814-4C70-B43D-4438D3EBE598}"/>
              </a:ext>
            </a:extLst>
          </p:cNvPr>
          <p:cNvSpPr>
            <a:spLocks noGrp="1"/>
          </p:cNvSpPr>
          <p:nvPr>
            <p:ph idx="1"/>
          </p:nvPr>
        </p:nvSpPr>
        <p:spPr/>
        <p:txBody>
          <a:bodyPr/>
          <a:lstStyle/>
          <a:p>
            <a:r>
              <a:rPr lang="en-US" dirty="0"/>
              <a:t>Code of Federal Regulations</a:t>
            </a:r>
          </a:p>
          <a:p>
            <a:pPr lvl="1"/>
            <a:r>
              <a:rPr lang="en-US" dirty="0"/>
              <a:t>Title 21 – Food and Drugs</a:t>
            </a:r>
          </a:p>
          <a:p>
            <a:pPr lvl="2"/>
            <a:r>
              <a:rPr lang="en-US" dirty="0"/>
              <a:t>Chapter </a:t>
            </a:r>
            <a:r>
              <a:rPr lang="en-US" dirty="0">
                <a:latin typeface="Bell MT" panose="02020503060305020303" pitchFamily="18" charset="0"/>
              </a:rPr>
              <a:t>I</a:t>
            </a:r>
            <a:r>
              <a:rPr lang="en-US" dirty="0"/>
              <a:t> – Food and Drug Administration</a:t>
            </a:r>
          </a:p>
          <a:p>
            <a:pPr lvl="3"/>
            <a:r>
              <a:rPr lang="en-US" dirty="0"/>
              <a:t>Subchapter B – Food for Human Consumption</a:t>
            </a:r>
          </a:p>
          <a:p>
            <a:pPr lvl="4"/>
            <a:r>
              <a:rPr lang="en-US" dirty="0"/>
              <a:t>Part 169 – Food Dressings and Flavorings</a:t>
            </a:r>
          </a:p>
          <a:p>
            <a:pPr lvl="5"/>
            <a:r>
              <a:rPr lang="en-US" dirty="0"/>
              <a:t>Subpart B – Requirements for Specific Standardized Food Dressings and Flavorings</a:t>
            </a:r>
          </a:p>
          <a:p>
            <a:pPr lvl="6"/>
            <a:r>
              <a:rPr lang="en-US" dirty="0"/>
              <a:t>Section 169.175</a:t>
            </a:r>
          </a:p>
          <a:p>
            <a:pPr lvl="7"/>
            <a:r>
              <a:rPr lang="en-US" dirty="0"/>
              <a:t>aka Vanilla Extract</a:t>
            </a:r>
          </a:p>
        </p:txBody>
      </p:sp>
    </p:spTree>
    <p:extLst>
      <p:ext uri="{BB962C8B-B14F-4D97-AF65-F5344CB8AC3E}">
        <p14:creationId xmlns:p14="http://schemas.microsoft.com/office/powerpoint/2010/main" val="33441625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B53C2-8DEB-45CD-AABC-BC9D7717AD08}"/>
              </a:ext>
            </a:extLst>
          </p:cNvPr>
          <p:cNvSpPr>
            <a:spLocks noGrp="1"/>
          </p:cNvSpPr>
          <p:nvPr>
            <p:ph type="title"/>
          </p:nvPr>
        </p:nvSpPr>
        <p:spPr/>
        <p:txBody>
          <a:bodyPr/>
          <a:lstStyle/>
          <a:p>
            <a:r>
              <a:rPr lang="en-US" dirty="0"/>
              <a:t>FDA’s Recipe</a:t>
            </a:r>
          </a:p>
        </p:txBody>
      </p:sp>
      <p:sp>
        <p:nvSpPr>
          <p:cNvPr id="3" name="Content Placeholder 2">
            <a:extLst>
              <a:ext uri="{FF2B5EF4-FFF2-40B4-BE49-F238E27FC236}">
                <a16:creationId xmlns:a16="http://schemas.microsoft.com/office/drawing/2014/main" id="{821EBF35-99EB-4B77-BE21-01033D484336}"/>
              </a:ext>
            </a:extLst>
          </p:cNvPr>
          <p:cNvSpPr>
            <a:spLocks noGrp="1"/>
          </p:cNvSpPr>
          <p:nvPr>
            <p:ph idx="1"/>
          </p:nvPr>
        </p:nvSpPr>
        <p:spPr/>
        <p:txBody>
          <a:bodyPr/>
          <a:lstStyle/>
          <a:p>
            <a:r>
              <a:rPr lang="en-US" dirty="0"/>
              <a:t>From paragraph (a)</a:t>
            </a:r>
          </a:p>
          <a:p>
            <a:pPr lvl="1"/>
            <a:r>
              <a:rPr lang="en-US" dirty="0"/>
              <a:t>Vanilla extract is the solution in aqueous ethyl alcohol of the sapid and odorous principles extractable from vanilla beans. In vanilla extract the content of </a:t>
            </a:r>
            <a:r>
              <a:rPr lang="en-US" b="1" dirty="0"/>
              <a:t>ethyl alcohol is not less than 35 percent by volume</a:t>
            </a:r>
            <a:r>
              <a:rPr lang="en-US" dirty="0"/>
              <a:t> and the content of vanilla constituent, as defined in § 169.3(c), is </a:t>
            </a:r>
            <a:r>
              <a:rPr lang="en-US" b="1" dirty="0"/>
              <a:t>not less than one unit per gallon</a:t>
            </a:r>
            <a:r>
              <a:rPr lang="en-US" dirty="0"/>
              <a:t>. The vanilla constituent may be extracted directly from vanilla beans or it may be added in the form of concentrated vanilla extract or concentrated vanilla flavoring or vanilla flavoring concentrated to the semisolid form called vanilla oleo-resin</a:t>
            </a:r>
          </a:p>
          <a:p>
            <a:r>
              <a:rPr lang="en-US" dirty="0"/>
              <a:t>Important definition: one unit of constituent is defined as 13.35oz of properly cured and died bean pods of either </a:t>
            </a:r>
            <a:r>
              <a:rPr lang="en-US" i="1" dirty="0"/>
              <a:t>Vanilla </a:t>
            </a:r>
            <a:r>
              <a:rPr lang="en-US" i="1" dirty="0" err="1"/>
              <a:t>planifolia</a:t>
            </a:r>
            <a:r>
              <a:rPr lang="en-US" i="1" dirty="0"/>
              <a:t> Andrews</a:t>
            </a:r>
            <a:r>
              <a:rPr lang="en-US" dirty="0"/>
              <a:t> or </a:t>
            </a:r>
            <a:r>
              <a:rPr lang="en-US" i="1" dirty="0"/>
              <a:t>Vanilla </a:t>
            </a:r>
            <a:r>
              <a:rPr lang="en-US" i="1" dirty="0" err="1"/>
              <a:t>tahitensis</a:t>
            </a:r>
            <a:r>
              <a:rPr lang="en-US" i="1" dirty="0"/>
              <a:t> Moore</a:t>
            </a:r>
            <a:r>
              <a:rPr lang="en-US" dirty="0"/>
              <a:t> at 25% moisture, or equivalent ratio at higher or lower moisture levels.</a:t>
            </a:r>
          </a:p>
        </p:txBody>
      </p:sp>
    </p:spTree>
    <p:extLst>
      <p:ext uri="{BB962C8B-B14F-4D97-AF65-F5344CB8AC3E}">
        <p14:creationId xmlns:p14="http://schemas.microsoft.com/office/powerpoint/2010/main" val="33590100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10FE9-E6CB-47C4-8050-43285A7821B7}"/>
              </a:ext>
            </a:extLst>
          </p:cNvPr>
          <p:cNvSpPr>
            <a:spLocks noGrp="1"/>
          </p:cNvSpPr>
          <p:nvPr>
            <p:ph type="title"/>
          </p:nvPr>
        </p:nvSpPr>
        <p:spPr/>
        <p:txBody>
          <a:bodyPr/>
          <a:lstStyle/>
          <a:p>
            <a:r>
              <a:rPr lang="en-US" dirty="0"/>
              <a:t>To summarize</a:t>
            </a:r>
          </a:p>
        </p:txBody>
      </p:sp>
      <p:pic>
        <p:nvPicPr>
          <p:cNvPr id="5" name="Picture 4">
            <a:extLst>
              <a:ext uri="{FF2B5EF4-FFF2-40B4-BE49-F238E27FC236}">
                <a16:creationId xmlns:a16="http://schemas.microsoft.com/office/drawing/2014/main" id="{C1209043-E8B6-4BCD-A882-866E0643E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1120" y="2354016"/>
            <a:ext cx="2832231" cy="1902905"/>
          </a:xfrm>
          <a:prstGeom prst="rect">
            <a:avLst/>
          </a:prstGeom>
        </p:spPr>
      </p:pic>
      <p:sp>
        <p:nvSpPr>
          <p:cNvPr id="6" name="TextBox 5">
            <a:extLst>
              <a:ext uri="{FF2B5EF4-FFF2-40B4-BE49-F238E27FC236}">
                <a16:creationId xmlns:a16="http://schemas.microsoft.com/office/drawing/2014/main" id="{72C6DCA6-26F1-497F-81F3-2AEE1D6C123C}"/>
              </a:ext>
            </a:extLst>
          </p:cNvPr>
          <p:cNvSpPr txBox="1"/>
          <p:nvPr/>
        </p:nvSpPr>
        <p:spPr>
          <a:xfrm>
            <a:off x="1263192" y="4256921"/>
            <a:ext cx="2212465" cy="246221"/>
          </a:xfrm>
          <a:prstGeom prst="rect">
            <a:avLst/>
          </a:prstGeom>
          <a:noFill/>
        </p:spPr>
        <p:txBody>
          <a:bodyPr wrap="none" rtlCol="0">
            <a:spAutoFit/>
          </a:bodyPr>
          <a:lstStyle/>
          <a:p>
            <a:r>
              <a:rPr lang="en-US" sz="1000" dirty="0"/>
              <a:t>Photo by </a:t>
            </a:r>
            <a:r>
              <a:rPr lang="en-US" sz="1000" dirty="0">
                <a:hlinkClick r:id="rId3"/>
              </a:rPr>
              <a:t>Jocelyn Morales</a:t>
            </a:r>
            <a:r>
              <a:rPr lang="en-US" sz="1000" dirty="0"/>
              <a:t> on </a:t>
            </a:r>
            <a:r>
              <a:rPr lang="en-US" sz="1000" dirty="0" err="1">
                <a:hlinkClick r:id="rId4"/>
              </a:rPr>
              <a:t>Unsplash</a:t>
            </a:r>
            <a:endParaRPr lang="en-US" sz="1000" dirty="0"/>
          </a:p>
        </p:txBody>
      </p:sp>
      <p:sp>
        <p:nvSpPr>
          <p:cNvPr id="7" name="TextBox 6">
            <a:extLst>
              <a:ext uri="{FF2B5EF4-FFF2-40B4-BE49-F238E27FC236}">
                <a16:creationId xmlns:a16="http://schemas.microsoft.com/office/drawing/2014/main" id="{7752EA67-F78F-465D-BAA4-EE343D6950C0}"/>
              </a:ext>
            </a:extLst>
          </p:cNvPr>
          <p:cNvSpPr txBox="1"/>
          <p:nvPr/>
        </p:nvSpPr>
        <p:spPr>
          <a:xfrm>
            <a:off x="4440025" y="2520638"/>
            <a:ext cx="816249" cy="1569660"/>
          </a:xfrm>
          <a:prstGeom prst="rect">
            <a:avLst/>
          </a:prstGeom>
          <a:noFill/>
        </p:spPr>
        <p:txBody>
          <a:bodyPr wrap="none" rtlCol="0">
            <a:spAutoFit/>
          </a:bodyPr>
          <a:lstStyle/>
          <a:p>
            <a:r>
              <a:rPr lang="en-US" sz="9600" dirty="0"/>
              <a:t>+</a:t>
            </a:r>
          </a:p>
        </p:txBody>
      </p:sp>
      <p:pic>
        <p:nvPicPr>
          <p:cNvPr id="9" name="Picture 8" descr="A bottle of alcohol&#10;&#10;Description automatically generated with low confidence">
            <a:extLst>
              <a:ext uri="{FF2B5EF4-FFF2-40B4-BE49-F238E27FC236}">
                <a16:creationId xmlns:a16="http://schemas.microsoft.com/office/drawing/2014/main" id="{922BFA2B-F7E9-4ACA-849E-41882E93C97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22948" y="1964502"/>
            <a:ext cx="2004350" cy="2671422"/>
          </a:xfrm>
          <a:prstGeom prst="rect">
            <a:avLst/>
          </a:prstGeom>
        </p:spPr>
      </p:pic>
      <p:sp>
        <p:nvSpPr>
          <p:cNvPr id="10" name="TextBox 9">
            <a:extLst>
              <a:ext uri="{FF2B5EF4-FFF2-40B4-BE49-F238E27FC236}">
                <a16:creationId xmlns:a16="http://schemas.microsoft.com/office/drawing/2014/main" id="{1A18E81E-7FB5-4A07-AA46-E83624A6C149}"/>
              </a:ext>
            </a:extLst>
          </p:cNvPr>
          <p:cNvSpPr txBox="1"/>
          <p:nvPr/>
        </p:nvSpPr>
        <p:spPr>
          <a:xfrm>
            <a:off x="5522948" y="4653421"/>
            <a:ext cx="2143536" cy="246221"/>
          </a:xfrm>
          <a:prstGeom prst="rect">
            <a:avLst/>
          </a:prstGeom>
          <a:noFill/>
        </p:spPr>
        <p:txBody>
          <a:bodyPr wrap="none" rtlCol="0">
            <a:spAutoFit/>
          </a:bodyPr>
          <a:lstStyle/>
          <a:p>
            <a:r>
              <a:rPr lang="en-US" sz="1000" dirty="0"/>
              <a:t>Photo by </a:t>
            </a:r>
            <a:r>
              <a:rPr lang="en-US" sz="1000" dirty="0">
                <a:hlinkClick r:id="rId6"/>
              </a:rPr>
              <a:t>William </a:t>
            </a:r>
            <a:r>
              <a:rPr lang="en-US" sz="1000" dirty="0" err="1">
                <a:hlinkClick r:id="rId6"/>
              </a:rPr>
              <a:t>Warby</a:t>
            </a:r>
            <a:r>
              <a:rPr lang="en-US" sz="1000" dirty="0"/>
              <a:t> on </a:t>
            </a:r>
            <a:r>
              <a:rPr lang="en-US" sz="1000" dirty="0" err="1">
                <a:hlinkClick r:id="rId7"/>
              </a:rPr>
              <a:t>Unsplash</a:t>
            </a:r>
            <a:endParaRPr lang="en-US" sz="1000" dirty="0"/>
          </a:p>
        </p:txBody>
      </p:sp>
      <p:sp>
        <p:nvSpPr>
          <p:cNvPr id="11" name="TextBox 10">
            <a:extLst>
              <a:ext uri="{FF2B5EF4-FFF2-40B4-BE49-F238E27FC236}">
                <a16:creationId xmlns:a16="http://schemas.microsoft.com/office/drawing/2014/main" id="{9FF8ABB9-9F46-4DF1-8AEC-9748476B44D0}"/>
              </a:ext>
            </a:extLst>
          </p:cNvPr>
          <p:cNvSpPr txBox="1"/>
          <p:nvPr/>
        </p:nvSpPr>
        <p:spPr>
          <a:xfrm>
            <a:off x="7757680" y="2515383"/>
            <a:ext cx="45719" cy="1569660"/>
          </a:xfrm>
          <a:prstGeom prst="rect">
            <a:avLst/>
          </a:prstGeom>
          <a:noFill/>
        </p:spPr>
        <p:txBody>
          <a:bodyPr wrap="square" rtlCol="0">
            <a:spAutoFit/>
          </a:bodyPr>
          <a:lstStyle/>
          <a:p>
            <a:r>
              <a:rPr lang="en-US" sz="9600" dirty="0"/>
              <a:t>=</a:t>
            </a:r>
          </a:p>
        </p:txBody>
      </p:sp>
      <p:pic>
        <p:nvPicPr>
          <p:cNvPr id="13" name="Picture 12" descr="A picture containing food, dirty&#10;&#10;Description automatically generated">
            <a:extLst>
              <a:ext uri="{FF2B5EF4-FFF2-40B4-BE49-F238E27FC236}">
                <a16:creationId xmlns:a16="http://schemas.microsoft.com/office/drawing/2014/main" id="{05F52C6B-CF8D-4A8D-8C5D-61350FBA3242}"/>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757501" y="1981999"/>
            <a:ext cx="1780948" cy="2671422"/>
          </a:xfrm>
          <a:prstGeom prst="rect">
            <a:avLst/>
          </a:prstGeom>
        </p:spPr>
      </p:pic>
      <p:sp>
        <p:nvSpPr>
          <p:cNvPr id="14" name="TextBox 13">
            <a:extLst>
              <a:ext uri="{FF2B5EF4-FFF2-40B4-BE49-F238E27FC236}">
                <a16:creationId xmlns:a16="http://schemas.microsoft.com/office/drawing/2014/main" id="{A274D87C-DECE-4112-90BB-ACA0EA2C7B64}"/>
              </a:ext>
            </a:extLst>
          </p:cNvPr>
          <p:cNvSpPr txBox="1"/>
          <p:nvPr/>
        </p:nvSpPr>
        <p:spPr>
          <a:xfrm>
            <a:off x="8757501" y="4653420"/>
            <a:ext cx="2201244" cy="246221"/>
          </a:xfrm>
          <a:prstGeom prst="rect">
            <a:avLst/>
          </a:prstGeom>
          <a:noFill/>
        </p:spPr>
        <p:txBody>
          <a:bodyPr wrap="none" rtlCol="0">
            <a:spAutoFit/>
          </a:bodyPr>
          <a:lstStyle/>
          <a:p>
            <a:r>
              <a:rPr lang="en-US" sz="1000" dirty="0"/>
              <a:t>Photo by </a:t>
            </a:r>
            <a:r>
              <a:rPr lang="en-US" sz="1000" dirty="0">
                <a:hlinkClick r:id="rId9"/>
              </a:rPr>
              <a:t>Foodie </a:t>
            </a:r>
            <a:r>
              <a:rPr lang="en-US" sz="1000" dirty="0" err="1">
                <a:hlinkClick r:id="rId9"/>
              </a:rPr>
              <a:t>Flavours</a:t>
            </a:r>
            <a:r>
              <a:rPr lang="en-US" sz="1000" dirty="0"/>
              <a:t> on </a:t>
            </a:r>
            <a:r>
              <a:rPr lang="en-US" sz="1000" dirty="0" err="1">
                <a:hlinkClick r:id="rId10"/>
              </a:rPr>
              <a:t>Unsplash</a:t>
            </a:r>
            <a:endParaRPr lang="en-US" sz="1000" dirty="0"/>
          </a:p>
        </p:txBody>
      </p:sp>
    </p:spTree>
    <p:extLst>
      <p:ext uri="{BB962C8B-B14F-4D97-AF65-F5344CB8AC3E}">
        <p14:creationId xmlns:p14="http://schemas.microsoft.com/office/powerpoint/2010/main" val="1046806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F39CC-266E-412A-A32C-EC753CB30D15}"/>
              </a:ext>
            </a:extLst>
          </p:cNvPr>
          <p:cNvSpPr>
            <a:spLocks noGrp="1"/>
          </p:cNvSpPr>
          <p:nvPr>
            <p:ph type="title"/>
          </p:nvPr>
        </p:nvSpPr>
        <p:spPr/>
        <p:txBody>
          <a:bodyPr/>
          <a:lstStyle/>
          <a:p>
            <a:r>
              <a:rPr lang="en-US" dirty="0"/>
              <a:t>Processing vanilla beans</a:t>
            </a:r>
          </a:p>
        </p:txBody>
      </p:sp>
      <p:pic>
        <p:nvPicPr>
          <p:cNvPr id="5" name="Content Placeholder 4" descr="A group of people working in a field&#10;&#10;Description automatically generated with medium confidence">
            <a:extLst>
              <a:ext uri="{FF2B5EF4-FFF2-40B4-BE49-F238E27FC236}">
                <a16:creationId xmlns:a16="http://schemas.microsoft.com/office/drawing/2014/main" id="{F749619F-BFFB-474C-B012-ADCDBA94184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224833" y="2313134"/>
            <a:ext cx="4704191" cy="3137659"/>
          </a:xfrm>
        </p:spPr>
      </p:pic>
      <p:pic>
        <p:nvPicPr>
          <p:cNvPr id="7" name="Picture 6" descr="A picture containing outdoor, grass, tree, person&#10;&#10;Description automatically generated">
            <a:extLst>
              <a:ext uri="{FF2B5EF4-FFF2-40B4-BE49-F238E27FC236}">
                <a16:creationId xmlns:a16="http://schemas.microsoft.com/office/drawing/2014/main" id="{46DE64AE-F0C2-4733-87D7-06C112CE07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1120" y="2313134"/>
            <a:ext cx="4541206" cy="3137659"/>
          </a:xfrm>
          <a:prstGeom prst="rect">
            <a:avLst/>
          </a:prstGeom>
        </p:spPr>
      </p:pic>
      <p:sp>
        <p:nvSpPr>
          <p:cNvPr id="8" name="TextBox 7">
            <a:extLst>
              <a:ext uri="{FF2B5EF4-FFF2-40B4-BE49-F238E27FC236}">
                <a16:creationId xmlns:a16="http://schemas.microsoft.com/office/drawing/2014/main" id="{EE3BD0AD-CE9E-4BC7-B2CA-F58235C594C3}"/>
              </a:ext>
            </a:extLst>
          </p:cNvPr>
          <p:cNvSpPr txBox="1"/>
          <p:nvPr/>
        </p:nvSpPr>
        <p:spPr>
          <a:xfrm>
            <a:off x="1341120" y="5450793"/>
            <a:ext cx="1832553" cy="246221"/>
          </a:xfrm>
          <a:prstGeom prst="rect">
            <a:avLst/>
          </a:prstGeom>
          <a:noFill/>
        </p:spPr>
        <p:txBody>
          <a:bodyPr wrap="none" rtlCol="0">
            <a:spAutoFit/>
          </a:bodyPr>
          <a:lstStyle/>
          <a:p>
            <a:r>
              <a:rPr lang="en-US" sz="1000" dirty="0"/>
              <a:t>Images via </a:t>
            </a:r>
            <a:r>
              <a:rPr lang="en-US" sz="1000" dirty="0" err="1"/>
              <a:t>Madamarket</a:t>
            </a:r>
            <a:r>
              <a:rPr lang="en-US" sz="1000" dirty="0"/>
              <a:t> Export</a:t>
            </a:r>
          </a:p>
        </p:txBody>
      </p:sp>
    </p:spTree>
    <p:extLst>
      <p:ext uri="{BB962C8B-B14F-4D97-AF65-F5344CB8AC3E}">
        <p14:creationId xmlns:p14="http://schemas.microsoft.com/office/powerpoint/2010/main" val="32400058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13D21-3C8D-4E6D-A9A5-33C26D3789F7}"/>
              </a:ext>
            </a:extLst>
          </p:cNvPr>
          <p:cNvSpPr>
            <a:spLocks noGrp="1"/>
          </p:cNvSpPr>
          <p:nvPr>
            <p:ph type="title"/>
          </p:nvPr>
        </p:nvSpPr>
        <p:spPr/>
        <p:txBody>
          <a:bodyPr/>
          <a:lstStyle/>
          <a:p>
            <a:r>
              <a:rPr lang="en-US" dirty="0"/>
              <a:t>Bourbon curing process</a:t>
            </a:r>
          </a:p>
        </p:txBody>
      </p:sp>
      <p:sp>
        <p:nvSpPr>
          <p:cNvPr id="3" name="Content Placeholder 2">
            <a:extLst>
              <a:ext uri="{FF2B5EF4-FFF2-40B4-BE49-F238E27FC236}">
                <a16:creationId xmlns:a16="http://schemas.microsoft.com/office/drawing/2014/main" id="{060303B2-F820-4037-94D9-0EFA1A8CBC46}"/>
              </a:ext>
            </a:extLst>
          </p:cNvPr>
          <p:cNvSpPr>
            <a:spLocks noGrp="1"/>
          </p:cNvSpPr>
          <p:nvPr>
            <p:ph idx="1"/>
          </p:nvPr>
        </p:nvSpPr>
        <p:spPr/>
        <p:txBody>
          <a:bodyPr/>
          <a:lstStyle/>
          <a:p>
            <a:r>
              <a:rPr lang="en-US" dirty="0"/>
              <a:t>After harvesting the beans they are killed via scalding in 63-65°c water for 2-3 minutes</a:t>
            </a:r>
          </a:p>
          <a:p>
            <a:r>
              <a:rPr lang="en-US" dirty="0"/>
              <a:t>Wrapped in cotton, placed in baskets, and drained for 24 hours</a:t>
            </a:r>
          </a:p>
          <a:p>
            <a:r>
              <a:rPr lang="en-US" dirty="0"/>
              <a:t>Spread out into the sun for an hour, the cloth is then folded over and they are left in the sun for another 2 hours. They are then bundled up in the cloth and taken inside for the rest of the day. This is repeated for about a week.</a:t>
            </a:r>
          </a:p>
          <a:p>
            <a:r>
              <a:rPr lang="en-US" dirty="0"/>
              <a:t>After sun processing the beans are slowly dried in the shade for 2-3 months until target moisture reached</a:t>
            </a:r>
          </a:p>
          <a:p>
            <a:r>
              <a:rPr lang="en-US" dirty="0"/>
              <a:t>Finally, the beans are stored in closed boxes for 3 months</a:t>
            </a:r>
          </a:p>
          <a:p>
            <a:endParaRPr lang="en-US" dirty="0"/>
          </a:p>
        </p:txBody>
      </p:sp>
    </p:spTree>
    <p:extLst>
      <p:ext uri="{BB962C8B-B14F-4D97-AF65-F5344CB8AC3E}">
        <p14:creationId xmlns:p14="http://schemas.microsoft.com/office/powerpoint/2010/main" val="28920583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23BF3-4611-4D6E-B74D-BD142EC63C88}"/>
              </a:ext>
            </a:extLst>
          </p:cNvPr>
          <p:cNvSpPr>
            <a:spLocks noGrp="1"/>
          </p:cNvSpPr>
          <p:nvPr>
            <p:ph type="title"/>
          </p:nvPr>
        </p:nvSpPr>
        <p:spPr/>
        <p:txBody>
          <a:bodyPr/>
          <a:lstStyle/>
          <a:p>
            <a:r>
              <a:rPr lang="en-US" dirty="0"/>
              <a:t>Vanilla flavor and odor compounds</a:t>
            </a:r>
          </a:p>
        </p:txBody>
      </p:sp>
      <p:sp>
        <p:nvSpPr>
          <p:cNvPr id="3" name="Content Placeholder 2">
            <a:extLst>
              <a:ext uri="{FF2B5EF4-FFF2-40B4-BE49-F238E27FC236}">
                <a16:creationId xmlns:a16="http://schemas.microsoft.com/office/drawing/2014/main" id="{EB55DA94-CECD-4F47-AFF2-4EF450D0AE3A}"/>
              </a:ext>
            </a:extLst>
          </p:cNvPr>
          <p:cNvSpPr>
            <a:spLocks noGrp="1"/>
          </p:cNvSpPr>
          <p:nvPr>
            <p:ph idx="1"/>
          </p:nvPr>
        </p:nvSpPr>
        <p:spPr/>
        <p:txBody>
          <a:bodyPr/>
          <a:lstStyle/>
          <a:p>
            <a:r>
              <a:rPr lang="en-US" dirty="0"/>
              <a:t>Vanillin (see structure -&gt; ) is the majority</a:t>
            </a:r>
          </a:p>
          <a:p>
            <a:r>
              <a:rPr lang="en-US" dirty="0" err="1"/>
              <a:t>Hydroxybenzaldehydes</a:t>
            </a:r>
            <a:endParaRPr lang="en-US" dirty="0"/>
          </a:p>
          <a:p>
            <a:r>
              <a:rPr lang="en-US" dirty="0"/>
              <a:t>Phenols</a:t>
            </a:r>
          </a:p>
          <a:p>
            <a:r>
              <a:rPr lang="en-US" dirty="0"/>
              <a:t>Alcohols</a:t>
            </a:r>
          </a:p>
          <a:p>
            <a:r>
              <a:rPr lang="en-US" dirty="0"/>
              <a:t>Some 130 other compounds contribute</a:t>
            </a:r>
            <a:br>
              <a:rPr lang="en-US" dirty="0"/>
            </a:br>
            <a:r>
              <a:rPr lang="en-US" dirty="0"/>
              <a:t>aroma and flavor</a:t>
            </a:r>
          </a:p>
          <a:p>
            <a:endParaRPr lang="en-US" dirty="0"/>
          </a:p>
        </p:txBody>
      </p:sp>
      <p:pic>
        <p:nvPicPr>
          <p:cNvPr id="5" name="Picture 4" descr="A picture containing icon&#10;&#10;Description automatically generated">
            <a:extLst>
              <a:ext uri="{FF2B5EF4-FFF2-40B4-BE49-F238E27FC236}">
                <a16:creationId xmlns:a16="http://schemas.microsoft.com/office/drawing/2014/main" id="{5320CBEE-223B-46B3-B03E-E7FC58E40D0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5959" y="1700784"/>
            <a:ext cx="1985940" cy="2162813"/>
          </a:xfrm>
          <a:prstGeom prst="rect">
            <a:avLst/>
          </a:prstGeom>
        </p:spPr>
      </p:pic>
      <p:sp>
        <p:nvSpPr>
          <p:cNvPr id="6" name="TextBox 5">
            <a:extLst>
              <a:ext uri="{FF2B5EF4-FFF2-40B4-BE49-F238E27FC236}">
                <a16:creationId xmlns:a16="http://schemas.microsoft.com/office/drawing/2014/main" id="{A1085F6A-0667-4C19-9DAA-40C1606721A7}"/>
              </a:ext>
            </a:extLst>
          </p:cNvPr>
          <p:cNvSpPr txBox="1"/>
          <p:nvPr/>
        </p:nvSpPr>
        <p:spPr>
          <a:xfrm>
            <a:off x="6315959" y="3842654"/>
            <a:ext cx="2085827" cy="246221"/>
          </a:xfrm>
          <a:prstGeom prst="rect">
            <a:avLst/>
          </a:prstGeom>
          <a:noFill/>
        </p:spPr>
        <p:txBody>
          <a:bodyPr wrap="none" rtlCol="0">
            <a:spAutoFit/>
          </a:bodyPr>
          <a:lstStyle/>
          <a:p>
            <a:r>
              <a:rPr lang="en-US" sz="1000" dirty="0"/>
              <a:t>Photo by </a:t>
            </a:r>
            <a:r>
              <a:rPr lang="en-US" sz="1000" dirty="0" err="1">
                <a:hlinkClick r:id="rId4" tooltip="User:NEUROtiker"/>
              </a:rPr>
              <a:t>NEUROtiker</a:t>
            </a:r>
            <a:r>
              <a:rPr lang="en-US" sz="1000" dirty="0"/>
              <a:t> via Wikipedia</a:t>
            </a:r>
          </a:p>
        </p:txBody>
      </p:sp>
    </p:spTree>
    <p:extLst>
      <p:ext uri="{BB962C8B-B14F-4D97-AF65-F5344CB8AC3E}">
        <p14:creationId xmlns:p14="http://schemas.microsoft.com/office/powerpoint/2010/main" val="3549978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p:txBody>
          <a:bodyPr/>
          <a:lstStyle/>
          <a:p>
            <a:r>
              <a:rPr lang="en-US" dirty="0"/>
              <a:t>You right now (probably)</a:t>
            </a:r>
          </a:p>
        </p:txBody>
      </p:sp>
      <p:pic>
        <p:nvPicPr>
          <p:cNvPr id="4" name="Picture 3" descr="A picture containing person, indoor, green&#10;&#10;Description automatically generated">
            <a:extLst>
              <a:ext uri="{FF2B5EF4-FFF2-40B4-BE49-F238E27FC236}">
                <a16:creationId xmlns:a16="http://schemas.microsoft.com/office/drawing/2014/main" id="{909806F5-5502-42E0-8150-B3134F1BAC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1120" y="1776198"/>
            <a:ext cx="8085684" cy="4548197"/>
          </a:xfrm>
          <a:prstGeom prst="rect">
            <a:avLst/>
          </a:prstGeom>
        </p:spPr>
      </p:pic>
    </p:spTree>
    <p:extLst>
      <p:ext uri="{BB962C8B-B14F-4D97-AF65-F5344CB8AC3E}">
        <p14:creationId xmlns:p14="http://schemas.microsoft.com/office/powerpoint/2010/main" val="4064813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19BE2-1450-4A36-9CCD-CECD90BB4649}"/>
              </a:ext>
            </a:extLst>
          </p:cNvPr>
          <p:cNvSpPr>
            <a:spLocks noGrp="1"/>
          </p:cNvSpPr>
          <p:nvPr>
            <p:ph type="title"/>
          </p:nvPr>
        </p:nvSpPr>
        <p:spPr/>
        <p:txBody>
          <a:bodyPr/>
          <a:lstStyle/>
          <a:p>
            <a:r>
              <a:rPr lang="en-US" dirty="0"/>
              <a:t>The service identity problem</a:t>
            </a:r>
          </a:p>
        </p:txBody>
      </p:sp>
      <p:sp>
        <p:nvSpPr>
          <p:cNvPr id="3" name="Content Placeholder 2">
            <a:extLst>
              <a:ext uri="{FF2B5EF4-FFF2-40B4-BE49-F238E27FC236}">
                <a16:creationId xmlns:a16="http://schemas.microsoft.com/office/drawing/2014/main" id="{04304521-723D-40D7-AD14-121F8D845AC3}"/>
              </a:ext>
            </a:extLst>
          </p:cNvPr>
          <p:cNvSpPr>
            <a:spLocks noGrp="1"/>
          </p:cNvSpPr>
          <p:nvPr>
            <p:ph idx="1"/>
          </p:nvPr>
        </p:nvSpPr>
        <p:spPr/>
        <p:txBody>
          <a:bodyPr/>
          <a:lstStyle/>
          <a:p>
            <a:r>
              <a:rPr lang="en-US" dirty="0"/>
              <a:t>The things you build need to authenticate to APIs</a:t>
            </a:r>
          </a:p>
          <a:p>
            <a:pPr lvl="1"/>
            <a:r>
              <a:rPr lang="en-US" dirty="0"/>
              <a:t>Your own APIs</a:t>
            </a:r>
          </a:p>
          <a:p>
            <a:pPr lvl="1"/>
            <a:r>
              <a:rPr lang="en-US" dirty="0"/>
              <a:t>Your cloud platform’s APIs</a:t>
            </a:r>
          </a:p>
          <a:p>
            <a:pPr lvl="1"/>
            <a:r>
              <a:rPr lang="en-US" dirty="0"/>
              <a:t>Other people’s APIs</a:t>
            </a:r>
          </a:p>
          <a:p>
            <a:r>
              <a:rPr lang="en-US" dirty="0"/>
              <a:t>Your employer may use multiple cloud platforms</a:t>
            </a:r>
          </a:p>
          <a:p>
            <a:r>
              <a:rPr lang="en-US" dirty="0"/>
              <a:t>Service identities need some kind of credential for authentication</a:t>
            </a:r>
          </a:p>
          <a:p>
            <a:endParaRPr lang="en-US" dirty="0"/>
          </a:p>
          <a:p>
            <a:endParaRPr lang="en-US" dirty="0"/>
          </a:p>
        </p:txBody>
      </p:sp>
    </p:spTree>
    <p:extLst>
      <p:ext uri="{BB962C8B-B14F-4D97-AF65-F5344CB8AC3E}">
        <p14:creationId xmlns:p14="http://schemas.microsoft.com/office/powerpoint/2010/main" val="42215353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E4902-3932-4CEE-B788-3D72BD61BB2E}"/>
              </a:ext>
            </a:extLst>
          </p:cNvPr>
          <p:cNvSpPr>
            <a:spLocks noGrp="1"/>
          </p:cNvSpPr>
          <p:nvPr>
            <p:ph type="title"/>
          </p:nvPr>
        </p:nvSpPr>
        <p:spPr/>
        <p:txBody>
          <a:bodyPr/>
          <a:lstStyle/>
          <a:p>
            <a:r>
              <a:rPr lang="en-US" dirty="0"/>
              <a:t>Benefits of homemade vanilla extract</a:t>
            </a:r>
          </a:p>
        </p:txBody>
      </p:sp>
      <p:sp>
        <p:nvSpPr>
          <p:cNvPr id="3" name="Content Placeholder 2">
            <a:extLst>
              <a:ext uri="{FF2B5EF4-FFF2-40B4-BE49-F238E27FC236}">
                <a16:creationId xmlns:a16="http://schemas.microsoft.com/office/drawing/2014/main" id="{8C699CD6-BE3E-44B1-822B-35A28655CA71}"/>
              </a:ext>
            </a:extLst>
          </p:cNvPr>
          <p:cNvSpPr>
            <a:spLocks noGrp="1"/>
          </p:cNvSpPr>
          <p:nvPr>
            <p:ph idx="1"/>
          </p:nvPr>
        </p:nvSpPr>
        <p:spPr/>
        <p:txBody>
          <a:bodyPr/>
          <a:lstStyle/>
          <a:p>
            <a:r>
              <a:rPr lang="en-US" dirty="0"/>
              <a:t>High degree of control over ingredient quality</a:t>
            </a:r>
          </a:p>
          <a:p>
            <a:r>
              <a:rPr lang="en-US" dirty="0"/>
              <a:t>Customization options you can’t find in retail</a:t>
            </a:r>
          </a:p>
          <a:p>
            <a:pPr lvl="1"/>
            <a:r>
              <a:rPr lang="en-US" dirty="0"/>
              <a:t>Different regions of beans, different curing processes</a:t>
            </a:r>
          </a:p>
          <a:p>
            <a:pPr lvl="1"/>
            <a:r>
              <a:rPr lang="en-US" dirty="0"/>
              <a:t>Different liquor options</a:t>
            </a:r>
          </a:p>
          <a:p>
            <a:r>
              <a:rPr lang="en-US" dirty="0"/>
              <a:t>Brings excellent flavors</a:t>
            </a:r>
          </a:p>
          <a:p>
            <a:r>
              <a:rPr lang="en-US" dirty="0"/>
              <a:t>Easy gift</a:t>
            </a:r>
          </a:p>
        </p:txBody>
      </p:sp>
    </p:spTree>
    <p:extLst>
      <p:ext uri="{BB962C8B-B14F-4D97-AF65-F5344CB8AC3E}">
        <p14:creationId xmlns:p14="http://schemas.microsoft.com/office/powerpoint/2010/main" val="9584653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30602-D4F2-4B4F-BEDE-E4B526477BCE}"/>
              </a:ext>
            </a:extLst>
          </p:cNvPr>
          <p:cNvSpPr>
            <a:spLocks noGrp="1"/>
          </p:cNvSpPr>
          <p:nvPr>
            <p:ph type="title"/>
          </p:nvPr>
        </p:nvSpPr>
        <p:spPr/>
        <p:txBody>
          <a:bodyPr/>
          <a:lstStyle/>
          <a:p>
            <a:r>
              <a:rPr lang="en-US" dirty="0"/>
              <a:t>Downsides of homemade vanilla extract</a:t>
            </a:r>
          </a:p>
        </p:txBody>
      </p:sp>
      <p:sp>
        <p:nvSpPr>
          <p:cNvPr id="3" name="Content Placeholder 2">
            <a:extLst>
              <a:ext uri="{FF2B5EF4-FFF2-40B4-BE49-F238E27FC236}">
                <a16:creationId xmlns:a16="http://schemas.microsoft.com/office/drawing/2014/main" id="{C9E71157-64A8-4F23-89CC-A64047960860}"/>
              </a:ext>
            </a:extLst>
          </p:cNvPr>
          <p:cNvSpPr>
            <a:spLocks noGrp="1"/>
          </p:cNvSpPr>
          <p:nvPr>
            <p:ph idx="1"/>
          </p:nvPr>
        </p:nvSpPr>
        <p:spPr/>
        <p:txBody>
          <a:bodyPr/>
          <a:lstStyle/>
          <a:p>
            <a:r>
              <a:rPr lang="en-US" dirty="0"/>
              <a:t>Takes time, both to source ingredients and waiting for the extract to finish</a:t>
            </a:r>
          </a:p>
          <a:p>
            <a:r>
              <a:rPr lang="en-US" dirty="0"/>
              <a:t>Need to buy production materials</a:t>
            </a:r>
          </a:p>
          <a:p>
            <a:r>
              <a:rPr lang="en-US" dirty="0"/>
              <a:t>Costs more, costs fluctuate</a:t>
            </a:r>
          </a:p>
          <a:p>
            <a:pPr lvl="1"/>
            <a:r>
              <a:rPr lang="en-US" dirty="0"/>
              <a:t>Vanilla beans aren’t cheap. 1 pound of high quality beans cost $150-$175 retail (currently)</a:t>
            </a:r>
          </a:p>
          <a:p>
            <a:r>
              <a:rPr lang="en-US" dirty="0"/>
              <a:t>Allocating closet or cabinet space for significant time</a:t>
            </a:r>
          </a:p>
          <a:p>
            <a:endParaRPr lang="en-US" dirty="0"/>
          </a:p>
        </p:txBody>
      </p:sp>
    </p:spTree>
    <p:extLst>
      <p:ext uri="{BB962C8B-B14F-4D97-AF65-F5344CB8AC3E}">
        <p14:creationId xmlns:p14="http://schemas.microsoft.com/office/powerpoint/2010/main" val="4090404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FC792-8528-4529-8E7E-6DAD7A29E216}"/>
              </a:ext>
            </a:extLst>
          </p:cNvPr>
          <p:cNvSpPr>
            <a:spLocks noGrp="1"/>
          </p:cNvSpPr>
          <p:nvPr>
            <p:ph type="title"/>
          </p:nvPr>
        </p:nvSpPr>
        <p:spPr/>
        <p:txBody>
          <a:bodyPr/>
          <a:lstStyle/>
          <a:p>
            <a:r>
              <a:rPr lang="en-US" dirty="0"/>
              <a:t>Picking liquor</a:t>
            </a:r>
          </a:p>
        </p:txBody>
      </p:sp>
      <p:sp>
        <p:nvSpPr>
          <p:cNvPr id="3" name="Content Placeholder 2">
            <a:extLst>
              <a:ext uri="{FF2B5EF4-FFF2-40B4-BE49-F238E27FC236}">
                <a16:creationId xmlns:a16="http://schemas.microsoft.com/office/drawing/2014/main" id="{BADC2D18-9642-4175-8FB0-5C16B281CFD6}"/>
              </a:ext>
            </a:extLst>
          </p:cNvPr>
          <p:cNvSpPr>
            <a:spLocks noGrp="1"/>
          </p:cNvSpPr>
          <p:nvPr>
            <p:ph idx="1"/>
          </p:nvPr>
        </p:nvSpPr>
        <p:spPr/>
        <p:txBody>
          <a:bodyPr/>
          <a:lstStyle/>
          <a:p>
            <a:r>
              <a:rPr lang="en-US" dirty="0"/>
              <a:t>You can use anything with 35% or more ethyl alcohol</a:t>
            </a:r>
          </a:p>
          <a:p>
            <a:r>
              <a:rPr lang="en-US" dirty="0"/>
              <a:t>Vodka is most popular, rum and whisky are popular alternatives</a:t>
            </a:r>
          </a:p>
          <a:p>
            <a:r>
              <a:rPr lang="en-US" dirty="0"/>
              <a:t>Buy something good. It is going to make up almost all your extract!</a:t>
            </a:r>
          </a:p>
          <a:p>
            <a:pPr lvl="1"/>
            <a:r>
              <a:rPr lang="en-US" dirty="0"/>
              <a:t>If you don’t drink like me, just look to professional reviews or competitions</a:t>
            </a:r>
          </a:p>
          <a:p>
            <a:pPr lvl="1"/>
            <a:r>
              <a:rPr lang="en-US" dirty="0"/>
              <a:t>Should never have harsh smells</a:t>
            </a:r>
          </a:p>
        </p:txBody>
      </p:sp>
    </p:spTree>
    <p:extLst>
      <p:ext uri="{BB962C8B-B14F-4D97-AF65-F5344CB8AC3E}">
        <p14:creationId xmlns:p14="http://schemas.microsoft.com/office/powerpoint/2010/main" val="6146991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1C3B0-0C2C-4104-9563-C07831255895}"/>
              </a:ext>
            </a:extLst>
          </p:cNvPr>
          <p:cNvSpPr>
            <a:spLocks noGrp="1"/>
          </p:cNvSpPr>
          <p:nvPr>
            <p:ph type="title"/>
          </p:nvPr>
        </p:nvSpPr>
        <p:spPr/>
        <p:txBody>
          <a:bodyPr/>
          <a:lstStyle/>
          <a:p>
            <a:r>
              <a:rPr lang="en-US" dirty="0"/>
              <a:t>Picking beans</a:t>
            </a:r>
          </a:p>
        </p:txBody>
      </p:sp>
      <p:sp>
        <p:nvSpPr>
          <p:cNvPr id="3" name="Content Placeholder 2">
            <a:extLst>
              <a:ext uri="{FF2B5EF4-FFF2-40B4-BE49-F238E27FC236}">
                <a16:creationId xmlns:a16="http://schemas.microsoft.com/office/drawing/2014/main" id="{16BC4344-21EF-4ED5-A86A-8060E58A9B8D}"/>
              </a:ext>
            </a:extLst>
          </p:cNvPr>
          <p:cNvSpPr>
            <a:spLocks noGrp="1"/>
          </p:cNvSpPr>
          <p:nvPr>
            <p:ph idx="1"/>
          </p:nvPr>
        </p:nvSpPr>
        <p:spPr/>
        <p:txBody>
          <a:bodyPr/>
          <a:lstStyle/>
          <a:p>
            <a:r>
              <a:rPr lang="en-US" dirty="0"/>
              <a:t>Grade B aka Extract Grade</a:t>
            </a:r>
          </a:p>
          <a:p>
            <a:r>
              <a:rPr lang="en-US" dirty="0"/>
              <a:t>Beans are like grapes or coffee beans; they take on qualities from their growing area</a:t>
            </a:r>
          </a:p>
          <a:p>
            <a:r>
              <a:rPr lang="en-US" i="1" dirty="0"/>
              <a:t>Vanilla </a:t>
            </a:r>
            <a:r>
              <a:rPr lang="en-US" i="1" dirty="0" err="1"/>
              <a:t>planifolia</a:t>
            </a:r>
            <a:r>
              <a:rPr lang="en-US" i="1" dirty="0"/>
              <a:t> </a:t>
            </a:r>
            <a:r>
              <a:rPr lang="en-US" dirty="0"/>
              <a:t>originated in Mesoamerica and is still grown in that region in addition to Africa</a:t>
            </a:r>
          </a:p>
          <a:p>
            <a:pPr lvl="1"/>
            <a:r>
              <a:rPr lang="en-US" dirty="0"/>
              <a:t>Madagascar produces over half the world’s vanilla bean supply</a:t>
            </a:r>
          </a:p>
          <a:p>
            <a:r>
              <a:rPr lang="en-US" i="1" dirty="0"/>
              <a:t>Vanilla </a:t>
            </a:r>
            <a:r>
              <a:rPr lang="en-US" i="1" dirty="0" err="1"/>
              <a:t>tahitensis</a:t>
            </a:r>
            <a:r>
              <a:rPr lang="en-US" dirty="0"/>
              <a:t> are generally grown in Asia</a:t>
            </a:r>
          </a:p>
          <a:p>
            <a:pPr lvl="1"/>
            <a:r>
              <a:rPr lang="en-US" dirty="0"/>
              <a:t>Indonesia produces almost as much vanilla as Madagascar</a:t>
            </a:r>
          </a:p>
          <a:p>
            <a:endParaRPr lang="en-US" dirty="0"/>
          </a:p>
          <a:p>
            <a:endParaRPr lang="en-US" dirty="0"/>
          </a:p>
        </p:txBody>
      </p:sp>
    </p:spTree>
    <p:extLst>
      <p:ext uri="{BB962C8B-B14F-4D97-AF65-F5344CB8AC3E}">
        <p14:creationId xmlns:p14="http://schemas.microsoft.com/office/powerpoint/2010/main" val="36277990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F560E-C327-4157-83D3-E97DBB244BAC}"/>
              </a:ext>
            </a:extLst>
          </p:cNvPr>
          <p:cNvSpPr>
            <a:spLocks noGrp="1"/>
          </p:cNvSpPr>
          <p:nvPr>
            <p:ph type="title"/>
          </p:nvPr>
        </p:nvSpPr>
        <p:spPr/>
        <p:txBody>
          <a:bodyPr/>
          <a:lstStyle/>
          <a:p>
            <a:r>
              <a:rPr lang="en-US" dirty="0"/>
              <a:t>Bottling the fruit of your labor</a:t>
            </a:r>
          </a:p>
        </p:txBody>
      </p:sp>
      <p:pic>
        <p:nvPicPr>
          <p:cNvPr id="5" name="Content Placeholder 4" descr="A group of glass bottles&#10;&#10;Description automatically generated with medium confidence">
            <a:extLst>
              <a:ext uri="{FF2B5EF4-FFF2-40B4-BE49-F238E27FC236}">
                <a16:creationId xmlns:a16="http://schemas.microsoft.com/office/drawing/2014/main" id="{097C9C4A-329B-44E9-A2A8-84FEE056BA9E}"/>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915710" y="1700784"/>
            <a:ext cx="6360579" cy="4770435"/>
          </a:xfrm>
        </p:spPr>
      </p:pic>
    </p:spTree>
    <p:extLst>
      <p:ext uri="{BB962C8B-B14F-4D97-AF65-F5344CB8AC3E}">
        <p14:creationId xmlns:p14="http://schemas.microsoft.com/office/powerpoint/2010/main" val="8718238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23169-E2D2-41DB-B35E-20C3D7D345F6}"/>
              </a:ext>
            </a:extLst>
          </p:cNvPr>
          <p:cNvSpPr>
            <a:spLocks noGrp="1"/>
          </p:cNvSpPr>
          <p:nvPr>
            <p:ph type="title"/>
          </p:nvPr>
        </p:nvSpPr>
        <p:spPr/>
        <p:txBody>
          <a:bodyPr/>
          <a:lstStyle/>
          <a:p>
            <a:r>
              <a:rPr lang="en-US" dirty="0"/>
              <a:t>Bottling tips and tricks</a:t>
            </a:r>
          </a:p>
        </p:txBody>
      </p:sp>
      <p:sp>
        <p:nvSpPr>
          <p:cNvPr id="3" name="Content Placeholder 2">
            <a:extLst>
              <a:ext uri="{FF2B5EF4-FFF2-40B4-BE49-F238E27FC236}">
                <a16:creationId xmlns:a16="http://schemas.microsoft.com/office/drawing/2014/main" id="{4FAEF858-A82E-4AE6-B8BA-7C4E08668614}"/>
              </a:ext>
            </a:extLst>
          </p:cNvPr>
          <p:cNvSpPr>
            <a:spLocks noGrp="1"/>
          </p:cNvSpPr>
          <p:nvPr>
            <p:ph idx="1"/>
          </p:nvPr>
        </p:nvSpPr>
        <p:spPr/>
        <p:txBody>
          <a:bodyPr/>
          <a:lstStyle/>
          <a:p>
            <a:r>
              <a:rPr lang="en-US" dirty="0"/>
              <a:t>A 64oz bottle is a good size to use for the extraction/aging</a:t>
            </a:r>
          </a:p>
          <a:p>
            <a:pPr lvl="1"/>
            <a:r>
              <a:rPr lang="en-US" dirty="0"/>
              <a:t>Small enough to not be too difficult to store or very heavy</a:t>
            </a:r>
          </a:p>
          <a:p>
            <a:pPr lvl="1"/>
            <a:r>
              <a:rPr lang="en-US" dirty="0"/>
              <a:t>Large enough to easily fit a bottle of alcohol and the required amount of beans</a:t>
            </a:r>
          </a:p>
          <a:p>
            <a:r>
              <a:rPr lang="en-US" dirty="0"/>
              <a:t>I keep the beans whole because I find it easier to remove from the bottle</a:t>
            </a:r>
          </a:p>
          <a:p>
            <a:r>
              <a:rPr lang="en-US" dirty="0"/>
              <a:t>Use brown bottles</a:t>
            </a:r>
          </a:p>
          <a:p>
            <a:r>
              <a:rPr lang="en-US" dirty="0" err="1"/>
              <a:t>Polyseal</a:t>
            </a:r>
            <a:r>
              <a:rPr lang="en-US" dirty="0"/>
              <a:t> caps not only seal very well but will last a long time. Don’t get damaged by moisture like foil caps.</a:t>
            </a:r>
          </a:p>
          <a:p>
            <a:r>
              <a:rPr lang="en-US" dirty="0"/>
              <a:t>Shipping sucks, try to find bottles locally</a:t>
            </a:r>
          </a:p>
        </p:txBody>
      </p:sp>
    </p:spTree>
    <p:extLst>
      <p:ext uri="{BB962C8B-B14F-4D97-AF65-F5344CB8AC3E}">
        <p14:creationId xmlns:p14="http://schemas.microsoft.com/office/powerpoint/2010/main" val="35170693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Derek’s easier to use recipe</a:t>
            </a:r>
          </a:p>
        </p:txBody>
      </p:sp>
      <p:sp>
        <p:nvSpPr>
          <p:cNvPr id="4" name="Text Placeholder 3"/>
          <p:cNvSpPr>
            <a:spLocks noGrp="1"/>
          </p:cNvSpPr>
          <p:nvPr>
            <p:ph type="body" sz="half" idx="2"/>
          </p:nvPr>
        </p:nvSpPr>
        <p:spPr/>
        <p:txBody>
          <a:bodyPr/>
          <a:lstStyle/>
          <a:p>
            <a:endParaRPr lang="en-US"/>
          </a:p>
        </p:txBody>
      </p:sp>
      <p:sp>
        <p:nvSpPr>
          <p:cNvPr id="3" name="Content Placeholder 2"/>
          <p:cNvSpPr>
            <a:spLocks noGrp="1"/>
          </p:cNvSpPr>
          <p:nvPr>
            <p:ph idx="1"/>
          </p:nvPr>
        </p:nvSpPr>
        <p:spPr/>
        <p:txBody>
          <a:bodyPr>
            <a:normAutofit lnSpcReduction="10000"/>
          </a:bodyPr>
          <a:lstStyle/>
          <a:p>
            <a:r>
              <a:rPr lang="en-US" dirty="0"/>
              <a:t>750ml bottle of quality vodka</a:t>
            </a:r>
            <a:br>
              <a:rPr lang="en-US" dirty="0"/>
            </a:br>
            <a:r>
              <a:rPr lang="en-US" dirty="0"/>
              <a:t>(or whiskey, rum, </a:t>
            </a:r>
            <a:r>
              <a:rPr lang="en-US" dirty="0" err="1"/>
              <a:t>etc</a:t>
            </a:r>
            <a:r>
              <a:rPr lang="en-US" dirty="0"/>
              <a:t>)</a:t>
            </a:r>
          </a:p>
          <a:p>
            <a:r>
              <a:rPr lang="en-US" dirty="0"/>
              <a:t>2.645oz (75g) vanilla beans</a:t>
            </a:r>
          </a:p>
          <a:p>
            <a:pPr marL="45720" indent="0">
              <a:buNone/>
            </a:pPr>
            <a:r>
              <a:rPr lang="en-US" dirty="0"/>
              <a:t>- Or -</a:t>
            </a:r>
          </a:p>
          <a:p>
            <a:r>
              <a:rPr lang="en-US" dirty="0"/>
              <a:t>1.75l bottle of (or whiskey, rum, </a:t>
            </a:r>
            <a:r>
              <a:rPr lang="en-US" dirty="0" err="1"/>
              <a:t>etc</a:t>
            </a:r>
            <a:r>
              <a:rPr lang="en-US" dirty="0"/>
              <a:t>)</a:t>
            </a:r>
          </a:p>
          <a:p>
            <a:r>
              <a:rPr lang="en-US" dirty="0"/>
              <a:t>6.172oz (175g) vanilla beans</a:t>
            </a:r>
          </a:p>
          <a:p>
            <a:endParaRPr lang="en-US" dirty="0"/>
          </a:p>
          <a:p>
            <a:pPr marL="45720" indent="0">
              <a:buNone/>
            </a:pPr>
            <a:r>
              <a:rPr lang="en-US" dirty="0"/>
              <a:t>Combine whole beans and alcohol in large brown bottles. Store in a cabinet or closer. Agitate at least monthly. Keep stored for minimum of 6 months.</a:t>
            </a:r>
          </a:p>
          <a:p>
            <a:pPr marL="45720" indent="0">
              <a:buNone/>
            </a:pPr>
            <a:r>
              <a:rPr lang="en-US" dirty="0"/>
              <a:t>When ready to bottle, use funnel lined with cheese cloth that has been folded over 4 times. Using lined funnel, pour from aging bottles into measuring cup. Use measuring cup to fill final bottles.</a:t>
            </a:r>
          </a:p>
        </p:txBody>
      </p:sp>
    </p:spTree>
    <p:extLst>
      <p:ext uri="{BB962C8B-B14F-4D97-AF65-F5344CB8AC3E}">
        <p14:creationId xmlns:p14="http://schemas.microsoft.com/office/powerpoint/2010/main" val="1807875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83F41-F32D-4413-A3C4-E431188A6851}"/>
              </a:ext>
            </a:extLst>
          </p:cNvPr>
          <p:cNvSpPr>
            <a:spLocks noGrp="1"/>
          </p:cNvSpPr>
          <p:nvPr>
            <p:ph type="title"/>
          </p:nvPr>
        </p:nvSpPr>
        <p:spPr/>
        <p:txBody>
          <a:bodyPr/>
          <a:lstStyle/>
          <a:p>
            <a:r>
              <a:rPr lang="en-US" dirty="0"/>
              <a:t>The problem with keys</a:t>
            </a:r>
          </a:p>
        </p:txBody>
      </p:sp>
      <p:sp>
        <p:nvSpPr>
          <p:cNvPr id="3" name="Content Placeholder 2">
            <a:extLst>
              <a:ext uri="{FF2B5EF4-FFF2-40B4-BE49-F238E27FC236}">
                <a16:creationId xmlns:a16="http://schemas.microsoft.com/office/drawing/2014/main" id="{C751EB43-F5EF-4E3D-9262-E1D6AB0476CE}"/>
              </a:ext>
            </a:extLst>
          </p:cNvPr>
          <p:cNvSpPr>
            <a:spLocks noGrp="1"/>
          </p:cNvSpPr>
          <p:nvPr>
            <p:ph idx="1"/>
          </p:nvPr>
        </p:nvSpPr>
        <p:spPr/>
        <p:txBody>
          <a:bodyPr/>
          <a:lstStyle/>
          <a:p>
            <a:r>
              <a:rPr lang="en-US" dirty="0"/>
              <a:t>Long lifetime</a:t>
            </a:r>
          </a:p>
          <a:p>
            <a:r>
              <a:rPr lang="en-US" dirty="0"/>
              <a:t>More opportunities to mishandle</a:t>
            </a:r>
          </a:p>
          <a:p>
            <a:r>
              <a:rPr lang="en-US" dirty="0"/>
              <a:t>You must provide the secure storage</a:t>
            </a:r>
          </a:p>
          <a:p>
            <a:r>
              <a:rPr lang="en-US" dirty="0"/>
              <a:t>You must provide the rotation mechanisms</a:t>
            </a:r>
          </a:p>
          <a:p>
            <a:r>
              <a:rPr lang="en-US" dirty="0"/>
              <a:t>You must provide the solution for accessing the key</a:t>
            </a:r>
          </a:p>
          <a:p>
            <a:r>
              <a:rPr lang="en-US" dirty="0"/>
              <a:t>That’s a lot of </a:t>
            </a:r>
            <a:r>
              <a:rPr lang="en-US" b="1" i="1" dirty="0"/>
              <a:t>YOU</a:t>
            </a:r>
            <a:r>
              <a:rPr lang="en-US" b="1" dirty="0"/>
              <a:t> </a:t>
            </a:r>
            <a:r>
              <a:rPr lang="en-US" dirty="0"/>
              <a:t>for a cloud platform!</a:t>
            </a:r>
            <a:endParaRPr lang="en-US" b="1" dirty="0"/>
          </a:p>
        </p:txBody>
      </p:sp>
    </p:spTree>
    <p:extLst>
      <p:ext uri="{BB962C8B-B14F-4D97-AF65-F5344CB8AC3E}">
        <p14:creationId xmlns:p14="http://schemas.microsoft.com/office/powerpoint/2010/main" val="9582893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1C02A-8DBB-455B-8092-679629157F9E}"/>
              </a:ext>
            </a:extLst>
          </p:cNvPr>
          <p:cNvSpPr>
            <a:spLocks noGrp="1"/>
          </p:cNvSpPr>
          <p:nvPr>
            <p:ph type="title"/>
          </p:nvPr>
        </p:nvSpPr>
        <p:spPr/>
        <p:txBody>
          <a:bodyPr/>
          <a:lstStyle/>
          <a:p>
            <a:r>
              <a:rPr lang="en-US" dirty="0"/>
              <a:t>The service identity solution</a:t>
            </a:r>
          </a:p>
        </p:txBody>
      </p:sp>
      <p:sp>
        <p:nvSpPr>
          <p:cNvPr id="3" name="Content Placeholder 2">
            <a:extLst>
              <a:ext uri="{FF2B5EF4-FFF2-40B4-BE49-F238E27FC236}">
                <a16:creationId xmlns:a16="http://schemas.microsoft.com/office/drawing/2014/main" id="{9A922549-EFF4-480E-9C7D-6F11D8C2193C}"/>
              </a:ext>
            </a:extLst>
          </p:cNvPr>
          <p:cNvSpPr>
            <a:spLocks noGrp="1"/>
          </p:cNvSpPr>
          <p:nvPr>
            <p:ph idx="1"/>
          </p:nvPr>
        </p:nvSpPr>
        <p:spPr/>
        <p:txBody>
          <a:bodyPr/>
          <a:lstStyle/>
          <a:p>
            <a:r>
              <a:rPr lang="en-US" dirty="0"/>
              <a:t>Leverage the keyless IAM solutions of your cloud provider!</a:t>
            </a:r>
          </a:p>
          <a:p>
            <a:pPr lvl="1"/>
            <a:r>
              <a:rPr lang="en-US" dirty="0"/>
              <a:t>They don’t want you to use keys either</a:t>
            </a:r>
          </a:p>
          <a:p>
            <a:pPr lvl="1"/>
            <a:r>
              <a:rPr lang="en-US" dirty="0"/>
              <a:t>They build these features right into their auth library, SDK</a:t>
            </a:r>
          </a:p>
          <a:p>
            <a:r>
              <a:rPr lang="en-US" dirty="0"/>
              <a:t>Relies on short lived tokens</a:t>
            </a:r>
          </a:p>
          <a:p>
            <a:r>
              <a:rPr lang="en-US" dirty="0"/>
              <a:t>OpenID Connect (OIDC) is common for federation</a:t>
            </a:r>
          </a:p>
          <a:p>
            <a:pPr lvl="1"/>
            <a:r>
              <a:rPr lang="en-US" dirty="0"/>
              <a:t>OpenID Connect is an identity layer that runs on top of OAuth2</a:t>
            </a:r>
          </a:p>
          <a:p>
            <a:pPr lvl="1"/>
            <a:r>
              <a:rPr lang="en-US" dirty="0"/>
              <a:t>OpenID Connect used for authentication, OAuth2 used for authorization</a:t>
            </a:r>
          </a:p>
          <a:p>
            <a:pPr lvl="1"/>
            <a:endParaRPr lang="en-US" dirty="0"/>
          </a:p>
        </p:txBody>
      </p:sp>
    </p:spTree>
    <p:extLst>
      <p:ext uri="{BB962C8B-B14F-4D97-AF65-F5344CB8AC3E}">
        <p14:creationId xmlns:p14="http://schemas.microsoft.com/office/powerpoint/2010/main" val="3647034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43345ED-54D4-4AAD-B00E-3BFD19667DCE}"/>
              </a:ext>
            </a:extLst>
          </p:cNvPr>
          <p:cNvSpPr>
            <a:spLocks noGrp="1"/>
          </p:cNvSpPr>
          <p:nvPr>
            <p:ph type="title"/>
          </p:nvPr>
        </p:nvSpPr>
        <p:spPr/>
        <p:txBody>
          <a:bodyPr/>
          <a:lstStyle/>
          <a:p>
            <a:r>
              <a:rPr lang="en-US" dirty="0"/>
              <a:t>Service Identity in AWS</a:t>
            </a:r>
          </a:p>
        </p:txBody>
      </p:sp>
      <p:sp>
        <p:nvSpPr>
          <p:cNvPr id="6" name="Text Placeholder 5">
            <a:extLst>
              <a:ext uri="{FF2B5EF4-FFF2-40B4-BE49-F238E27FC236}">
                <a16:creationId xmlns:a16="http://schemas.microsoft.com/office/drawing/2014/main" id="{05C6BF6F-AF0C-4E70-84A8-EB8EBE31777B}"/>
              </a:ext>
            </a:extLst>
          </p:cNvPr>
          <p:cNvSpPr>
            <a:spLocks noGrp="1"/>
          </p:cNvSpPr>
          <p:nvPr>
            <p:ph type="body" sz="half" idx="2"/>
          </p:nvPr>
        </p:nvSpPr>
        <p:spPr/>
        <p:txBody>
          <a:bodyPr/>
          <a:lstStyle/>
          <a:p>
            <a:endParaRPr lang="en-US"/>
          </a:p>
        </p:txBody>
      </p:sp>
      <p:sp>
        <p:nvSpPr>
          <p:cNvPr id="5" name="Content Placeholder 4">
            <a:extLst>
              <a:ext uri="{FF2B5EF4-FFF2-40B4-BE49-F238E27FC236}">
                <a16:creationId xmlns:a16="http://schemas.microsoft.com/office/drawing/2014/main" id="{F616978F-138B-4659-A662-8A634D4A7EDF}"/>
              </a:ext>
            </a:extLst>
          </p:cNvPr>
          <p:cNvSpPr>
            <a:spLocks noGrp="1"/>
          </p:cNvSpPr>
          <p:nvPr>
            <p:ph idx="1"/>
          </p:nvPr>
        </p:nvSpPr>
        <p:spPr/>
        <p:txBody>
          <a:bodyPr/>
          <a:lstStyle/>
          <a:p>
            <a:pPr marL="45720" indent="0">
              <a:buNone/>
            </a:pPr>
            <a:endParaRPr lang="en-US" dirty="0"/>
          </a:p>
        </p:txBody>
      </p:sp>
    </p:spTree>
    <p:extLst>
      <p:ext uri="{BB962C8B-B14F-4D97-AF65-F5344CB8AC3E}">
        <p14:creationId xmlns:p14="http://schemas.microsoft.com/office/powerpoint/2010/main" val="20197547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3820B-0AE0-4897-8F39-4BB9A58153F5}"/>
              </a:ext>
            </a:extLst>
          </p:cNvPr>
          <p:cNvSpPr>
            <a:spLocks noGrp="1"/>
          </p:cNvSpPr>
          <p:nvPr>
            <p:ph type="title"/>
          </p:nvPr>
        </p:nvSpPr>
        <p:spPr/>
        <p:txBody>
          <a:bodyPr/>
          <a:lstStyle/>
          <a:p>
            <a:r>
              <a:rPr lang="en-US" dirty="0"/>
              <a:t>Amazon Resource Names (ARN)</a:t>
            </a:r>
          </a:p>
        </p:txBody>
      </p:sp>
      <p:sp>
        <p:nvSpPr>
          <p:cNvPr id="3" name="Content Placeholder 2">
            <a:extLst>
              <a:ext uri="{FF2B5EF4-FFF2-40B4-BE49-F238E27FC236}">
                <a16:creationId xmlns:a16="http://schemas.microsoft.com/office/drawing/2014/main" id="{C3FA2D5D-0B93-4231-8B14-2C0D6289C202}"/>
              </a:ext>
            </a:extLst>
          </p:cNvPr>
          <p:cNvSpPr>
            <a:spLocks noGrp="1"/>
          </p:cNvSpPr>
          <p:nvPr>
            <p:ph idx="1"/>
          </p:nvPr>
        </p:nvSpPr>
        <p:spPr/>
        <p:txBody>
          <a:bodyPr/>
          <a:lstStyle/>
          <a:p>
            <a:r>
              <a:rPr lang="en-US" dirty="0"/>
              <a:t>The ARN is an identity attached to everything</a:t>
            </a:r>
          </a:p>
          <a:p>
            <a:pPr lvl="1"/>
            <a:r>
              <a:rPr lang="en-US" dirty="0"/>
              <a:t>Users, roles, EC2 instances, Lambda functions, S3 buckets, etc. all have ARNs</a:t>
            </a:r>
          </a:p>
          <a:p>
            <a:r>
              <a:rPr lang="en-US" dirty="0"/>
              <a:t>ARNs are used in policies either to specify principals or resources</a:t>
            </a:r>
          </a:p>
          <a:p>
            <a:r>
              <a:rPr lang="en-US" dirty="0"/>
              <a:t>No matter what, ARNs will be part of your keyless auth in AWS</a:t>
            </a:r>
          </a:p>
          <a:p>
            <a:pPr marL="45720" indent="0">
              <a:buNone/>
            </a:pPr>
            <a:r>
              <a:rPr lang="en-US" sz="1600" dirty="0" err="1">
                <a:latin typeface="Courier New" panose="02070309020205020404" pitchFamily="49" charset="0"/>
                <a:cs typeface="Courier New" panose="02070309020205020404" pitchFamily="49" charset="0"/>
              </a:rPr>
              <a:t>arn:partition:service:region:account-id:resource-id</a:t>
            </a:r>
            <a:endParaRPr lang="en-US" sz="1600" dirty="0">
              <a:latin typeface="Courier New" panose="02070309020205020404" pitchFamily="49" charset="0"/>
              <a:cs typeface="Courier New" panose="02070309020205020404" pitchFamily="49" charset="0"/>
            </a:endParaRPr>
          </a:p>
          <a:p>
            <a:pPr marL="45720" indent="0">
              <a:buNone/>
            </a:pPr>
            <a:r>
              <a:rPr lang="en-US" sz="1600" dirty="0" err="1">
                <a:latin typeface="Courier New" panose="02070309020205020404" pitchFamily="49" charset="0"/>
                <a:cs typeface="Courier New" panose="02070309020205020404" pitchFamily="49" charset="0"/>
              </a:rPr>
              <a:t>arn:partition:service:region:account-id:resource-type</a:t>
            </a:r>
            <a:r>
              <a:rPr lang="en-US" sz="1600" dirty="0">
                <a:latin typeface="Courier New" panose="02070309020205020404" pitchFamily="49" charset="0"/>
                <a:cs typeface="Courier New" panose="02070309020205020404" pitchFamily="49" charset="0"/>
              </a:rPr>
              <a:t>/resource-id</a:t>
            </a:r>
          </a:p>
          <a:p>
            <a:pPr marL="45720" indent="0">
              <a:buNone/>
            </a:pPr>
            <a:r>
              <a:rPr lang="en-US" sz="1600" dirty="0">
                <a:latin typeface="Courier New" panose="02070309020205020404" pitchFamily="49" charset="0"/>
                <a:cs typeface="Courier New" panose="02070309020205020404" pitchFamily="49" charset="0"/>
              </a:rPr>
              <a:t>arn:partition:service:region:account-id:resource-type:resource-id</a:t>
            </a:r>
          </a:p>
        </p:txBody>
      </p:sp>
    </p:spTree>
    <p:extLst>
      <p:ext uri="{BB962C8B-B14F-4D97-AF65-F5344CB8AC3E}">
        <p14:creationId xmlns:p14="http://schemas.microsoft.com/office/powerpoint/2010/main" val="35433010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BEC40-6F2C-4DDD-919E-4EF711C5E06A}"/>
              </a:ext>
            </a:extLst>
          </p:cNvPr>
          <p:cNvSpPr>
            <a:spLocks noGrp="1"/>
          </p:cNvSpPr>
          <p:nvPr>
            <p:ph type="title"/>
          </p:nvPr>
        </p:nvSpPr>
        <p:spPr/>
        <p:txBody>
          <a:bodyPr/>
          <a:lstStyle/>
          <a:p>
            <a:r>
              <a:rPr lang="en-US" dirty="0"/>
              <a:t>AWS IAM Policies</a:t>
            </a:r>
          </a:p>
        </p:txBody>
      </p:sp>
      <p:sp>
        <p:nvSpPr>
          <p:cNvPr id="3" name="Content Placeholder 2">
            <a:extLst>
              <a:ext uri="{FF2B5EF4-FFF2-40B4-BE49-F238E27FC236}">
                <a16:creationId xmlns:a16="http://schemas.microsoft.com/office/drawing/2014/main" id="{40B2DB51-B441-4A34-8A1E-2130C9622F7F}"/>
              </a:ext>
            </a:extLst>
          </p:cNvPr>
          <p:cNvSpPr>
            <a:spLocks noGrp="1"/>
          </p:cNvSpPr>
          <p:nvPr>
            <p:ph idx="1"/>
          </p:nvPr>
        </p:nvSpPr>
        <p:spPr/>
        <p:txBody>
          <a:bodyPr/>
          <a:lstStyle/>
          <a:p>
            <a:r>
              <a:rPr lang="en-US" dirty="0"/>
              <a:t>Two primary policy types are identity-based and resource-based</a:t>
            </a:r>
          </a:p>
          <a:p>
            <a:pPr lvl="1"/>
            <a:r>
              <a:rPr lang="en-US" dirty="0"/>
              <a:t>Identity-based policies are attached to users and roles</a:t>
            </a:r>
          </a:p>
          <a:p>
            <a:pPr lvl="1"/>
            <a:r>
              <a:rPr lang="en-US" dirty="0"/>
              <a:t>Resource-based policies are attached to resources</a:t>
            </a:r>
          </a:p>
          <a:p>
            <a:r>
              <a:rPr lang="en-US" dirty="0"/>
              <a:t>The combination of all applicable policies sets the effective permissions</a:t>
            </a:r>
          </a:p>
        </p:txBody>
      </p:sp>
    </p:spTree>
    <p:extLst>
      <p:ext uri="{BB962C8B-B14F-4D97-AF65-F5344CB8AC3E}">
        <p14:creationId xmlns:p14="http://schemas.microsoft.com/office/powerpoint/2010/main" val="32189008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FAE05-03DB-4E35-88A7-F6FDB73B0A75}"/>
              </a:ext>
            </a:extLst>
          </p:cNvPr>
          <p:cNvSpPr>
            <a:spLocks noGrp="1"/>
          </p:cNvSpPr>
          <p:nvPr>
            <p:ph type="title"/>
          </p:nvPr>
        </p:nvSpPr>
        <p:spPr/>
        <p:txBody>
          <a:bodyPr/>
          <a:lstStyle/>
          <a:p>
            <a:r>
              <a:rPr lang="en-US" dirty="0"/>
              <a:t>Resource-based policy only</a:t>
            </a:r>
          </a:p>
        </p:txBody>
      </p:sp>
      <p:sp>
        <p:nvSpPr>
          <p:cNvPr id="3" name="Content Placeholder 2">
            <a:extLst>
              <a:ext uri="{FF2B5EF4-FFF2-40B4-BE49-F238E27FC236}">
                <a16:creationId xmlns:a16="http://schemas.microsoft.com/office/drawing/2014/main" id="{AD350EC9-930E-464F-BE78-CC323F9A1CA5}"/>
              </a:ext>
            </a:extLst>
          </p:cNvPr>
          <p:cNvSpPr>
            <a:spLocks noGrp="1"/>
          </p:cNvSpPr>
          <p:nvPr>
            <p:ph idx="1"/>
          </p:nvPr>
        </p:nvSpPr>
        <p:spPr/>
        <p:txBody>
          <a:bodyPr/>
          <a:lstStyle/>
          <a:p>
            <a:r>
              <a:rPr lang="en-US" dirty="0"/>
              <a:t>In some cases, a resource-based IAM policy is all you need</a:t>
            </a:r>
          </a:p>
          <a:p>
            <a:r>
              <a:rPr lang="en-US" dirty="0"/>
              <a:t>Typical with fully managed services</a:t>
            </a:r>
          </a:p>
          <a:p>
            <a:pPr lvl="1"/>
            <a:r>
              <a:rPr lang="en-US" dirty="0"/>
              <a:t>You’re forced to use this option anyways</a:t>
            </a:r>
          </a:p>
          <a:p>
            <a:r>
              <a:rPr lang="en-US" dirty="0"/>
              <a:t>Examples include:</a:t>
            </a:r>
          </a:p>
          <a:p>
            <a:pPr lvl="1"/>
            <a:r>
              <a:rPr lang="en-US" dirty="0"/>
              <a:t>CloudFront w/Origin Access Identity reading from S3 backend</a:t>
            </a:r>
          </a:p>
          <a:p>
            <a:pPr lvl="1"/>
            <a:r>
              <a:rPr lang="en-US" dirty="0"/>
              <a:t>Amazon </a:t>
            </a:r>
            <a:r>
              <a:rPr lang="en-US" dirty="0" err="1"/>
              <a:t>EventBridge</a:t>
            </a:r>
            <a:r>
              <a:rPr lang="en-US" dirty="0"/>
              <a:t> publishing to Amazon SQS</a:t>
            </a:r>
          </a:p>
          <a:p>
            <a:pPr lvl="1"/>
            <a:endParaRPr lang="en-US" dirty="0"/>
          </a:p>
          <a:p>
            <a:pPr lvl="1"/>
            <a:endParaRPr lang="en-US" dirty="0"/>
          </a:p>
        </p:txBody>
      </p:sp>
    </p:spTree>
    <p:extLst>
      <p:ext uri="{BB962C8B-B14F-4D97-AF65-F5344CB8AC3E}">
        <p14:creationId xmlns:p14="http://schemas.microsoft.com/office/powerpoint/2010/main" val="39743156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Banded Design Blue 16x9">
  <a:themeElements>
    <a:clrScheme name="Banded Design Blue">
      <a:dk1>
        <a:srgbClr val="404040"/>
      </a:dk1>
      <a:lt1>
        <a:sysClr val="window" lastClr="FFFFFF"/>
      </a:lt1>
      <a:dk2>
        <a:srgbClr val="263050"/>
      </a:dk2>
      <a:lt2>
        <a:srgbClr val="E5E8E8"/>
      </a:lt2>
      <a:accent1>
        <a:srgbClr val="77B142"/>
      </a:accent1>
      <a:accent2>
        <a:srgbClr val="E3C01E"/>
      </a:accent2>
      <a:accent3>
        <a:srgbClr val="0070C0"/>
      </a:accent3>
      <a:accent4>
        <a:srgbClr val="7556A4"/>
      </a:accent4>
      <a:accent5>
        <a:srgbClr val="F08F1E"/>
      </a:accent5>
      <a:accent6>
        <a:srgbClr val="CB3E3A"/>
      </a:accent6>
      <a:hlink>
        <a:srgbClr val="0070C0"/>
      </a:hlink>
      <a:folHlink>
        <a:srgbClr val="7556A4"/>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084.potx" id="{22E7A37F-2161-4E4B-A340-BF7CA314E3E5}" vid="{F2416EA9-E215-4704-9EB2-B7658E7031A3}"/>
    </a:ext>
  </a:extLst>
</a:theme>
</file>

<file path=ppt/theme/theme2.xml><?xml version="1.0" encoding="utf-8"?>
<a:theme xmlns:a="http://schemas.openxmlformats.org/drawingml/2006/main" name="Office Theme">
  <a:themeElements>
    <a:clrScheme name="Banded Design Blue">
      <a:dk1>
        <a:srgbClr val="404040"/>
      </a:dk1>
      <a:lt1>
        <a:sysClr val="window" lastClr="FFFFFF"/>
      </a:lt1>
      <a:dk2>
        <a:srgbClr val="263050"/>
      </a:dk2>
      <a:lt2>
        <a:srgbClr val="E5E8E8"/>
      </a:lt2>
      <a:accent1>
        <a:srgbClr val="77B142"/>
      </a:accent1>
      <a:accent2>
        <a:srgbClr val="E3C01E"/>
      </a:accent2>
      <a:accent3>
        <a:srgbClr val="0070C0"/>
      </a:accent3>
      <a:accent4>
        <a:srgbClr val="7556A4"/>
      </a:accent4>
      <a:accent5>
        <a:srgbClr val="F08F1E"/>
      </a:accent5>
      <a:accent6>
        <a:srgbClr val="CB3E3A"/>
      </a:accent6>
      <a:hlink>
        <a:srgbClr val="0070C0"/>
      </a:hlink>
      <a:folHlink>
        <a:srgbClr val="7556A4"/>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Banded Design Blue">
      <a:dk1>
        <a:srgbClr val="404040"/>
      </a:dk1>
      <a:lt1>
        <a:sysClr val="window" lastClr="FFFFFF"/>
      </a:lt1>
      <a:dk2>
        <a:srgbClr val="263050"/>
      </a:dk2>
      <a:lt2>
        <a:srgbClr val="E5E8E8"/>
      </a:lt2>
      <a:accent1>
        <a:srgbClr val="77B142"/>
      </a:accent1>
      <a:accent2>
        <a:srgbClr val="E3C01E"/>
      </a:accent2>
      <a:accent3>
        <a:srgbClr val="0070C0"/>
      </a:accent3>
      <a:accent4>
        <a:srgbClr val="7556A4"/>
      </a:accent4>
      <a:accent5>
        <a:srgbClr val="F08F1E"/>
      </a:accent5>
      <a:accent6>
        <a:srgbClr val="CB3E3A"/>
      </a:accent6>
      <a:hlink>
        <a:srgbClr val="0070C0"/>
      </a:hlink>
      <a:folHlink>
        <a:srgbClr val="7556A4"/>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Blue banded nature presentation with mountain sunrise photo (widescreen)</Template>
  <TotalTime>5632</TotalTime>
  <Words>3115</Words>
  <Application>Microsoft Office PowerPoint</Application>
  <PresentationFormat>Widescreen</PresentationFormat>
  <Paragraphs>323</Paragraphs>
  <Slides>36</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Bell MT</vt:lpstr>
      <vt:lpstr>Corbel</vt:lpstr>
      <vt:lpstr>Courier New</vt:lpstr>
      <vt:lpstr>Euphemia</vt:lpstr>
      <vt:lpstr>Banded Design Blue 16x9</vt:lpstr>
      <vt:lpstr>Where We’re Going we don’t need Secret Keys, or Store Bought Vanilla</vt:lpstr>
      <vt:lpstr>What will be covered – Part 1</vt:lpstr>
      <vt:lpstr>The service identity problem</vt:lpstr>
      <vt:lpstr>The problem with keys</vt:lpstr>
      <vt:lpstr>The service identity solution</vt:lpstr>
      <vt:lpstr>Service Identity in AWS</vt:lpstr>
      <vt:lpstr>Amazon Resource Names (ARN)</vt:lpstr>
      <vt:lpstr>AWS IAM Policies</vt:lpstr>
      <vt:lpstr>Resource-based policy only</vt:lpstr>
      <vt:lpstr>Role + IAM policy</vt:lpstr>
      <vt:lpstr>OIDC + Role + IAM policy</vt:lpstr>
      <vt:lpstr>Service Identity in GCP</vt:lpstr>
      <vt:lpstr>Google service accounts</vt:lpstr>
      <vt:lpstr>Assigned service account</vt:lpstr>
      <vt:lpstr>Workload Identity</vt:lpstr>
      <vt:lpstr>Service Identity in Azure</vt:lpstr>
      <vt:lpstr>Managed identities for Azure resources</vt:lpstr>
      <vt:lpstr>Managed identities in AKS</vt:lpstr>
      <vt:lpstr>Azure workload identity federation</vt:lpstr>
      <vt:lpstr>Service identity wrap up</vt:lpstr>
      <vt:lpstr>Part 2 – Vanilla Extract</vt:lpstr>
      <vt:lpstr>What will be covered – Part 2</vt:lpstr>
      <vt:lpstr>Vanilla extract recipe</vt:lpstr>
      <vt:lpstr>FDA’s Recipe</vt:lpstr>
      <vt:lpstr>To summarize</vt:lpstr>
      <vt:lpstr>Processing vanilla beans</vt:lpstr>
      <vt:lpstr>Bourbon curing process</vt:lpstr>
      <vt:lpstr>Vanilla flavor and odor compounds</vt:lpstr>
      <vt:lpstr>You right now (probably)</vt:lpstr>
      <vt:lpstr>Benefits of homemade vanilla extract</vt:lpstr>
      <vt:lpstr>Downsides of homemade vanilla extract</vt:lpstr>
      <vt:lpstr>Picking liquor</vt:lpstr>
      <vt:lpstr>Picking beans</vt:lpstr>
      <vt:lpstr>Bottling the fruit of your labor</vt:lpstr>
      <vt:lpstr>Bottling tips and tricks</vt:lpstr>
      <vt:lpstr>Derek’s easier to use recipe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Where We’re Going we don’t need Secret Keys, or Store Bought Vanilla</dc:title>
  <dc:creator>Derek Held</dc:creator>
  <cp:lastModifiedBy>Derek Held</cp:lastModifiedBy>
  <cp:revision>2</cp:revision>
  <dcterms:created xsi:type="dcterms:W3CDTF">2022-01-11T00:15:07Z</dcterms:created>
  <dcterms:modified xsi:type="dcterms:W3CDTF">2022-01-16T19:03:22Z</dcterms:modified>
</cp:coreProperties>
</file>

<file path=docProps/thumbnail.jpeg>
</file>